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1" r:id="rId5"/>
    <p:sldId id="259" r:id="rId6"/>
    <p:sldId id="260" r:id="rId7"/>
    <p:sldId id="261" r:id="rId8"/>
    <p:sldId id="262" r:id="rId9"/>
    <p:sldId id="263" r:id="rId10"/>
    <p:sldId id="264" r:id="rId11"/>
    <p:sldId id="265" r:id="rId12"/>
    <p:sldId id="266" r:id="rId13"/>
    <p:sldId id="267" r:id="rId14"/>
    <p:sldId id="268"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Montserrat Classic Bold" panose="020B0604020202020204" charset="0"/>
      <p:regular r:id="rId21"/>
    </p:embeddedFont>
    <p:embeddedFont>
      <p:font typeface="Montserrat Classic" panose="020B0604020202020204" charset="0"/>
      <p:regular r:id="rId22"/>
    </p:embeddedFont>
    <p:embeddedFont>
      <p:font typeface="Oswald Bold" panose="020B0604020202020204" charset="0"/>
      <p:regular r:id="rId23"/>
    </p:embeddedFont>
    <p:embeddedFont>
      <p:font typeface="Open Sans Light Bold" panose="020B0604020202020204" charset="0"/>
      <p:regular r:id="rId24"/>
    </p:embeddedFont>
    <p:embeddedFont>
      <p:font typeface="Montserrat Light" panose="020B0604020202020204" charset="0"/>
      <p:regular r:id="rId25"/>
    </p:embeddedFont>
    <p:embeddedFont>
      <p:font typeface="Open Sans Bold" panose="00000800000000000000" pitchFamily="2" charset="0"/>
      <p:regular r:id="rId26"/>
      <p:bold r:id="rId27"/>
    </p:embeddedFont>
    <p:embeddedFont>
      <p:font typeface="Oswa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69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pt.wikipedia.org/wiki/Classe_(programa%C3%A7%C3%A3o)"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pt.wikipedia.org/wiki/Classe_(programa%C3%A7%C3%A3o)"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881" t="12913" r="3798" b="10831"/>
          <a:stretch>
            <a:fillRect/>
          </a:stretch>
        </p:blipFill>
        <p:spPr>
          <a:xfrm>
            <a:off x="0" y="0"/>
            <a:ext cx="18288000" cy="10287000"/>
          </a:xfrm>
          <a:prstGeom prst="rect">
            <a:avLst/>
          </a:prstGeom>
        </p:spPr>
      </p:pic>
      <p:sp>
        <p:nvSpPr>
          <p:cNvPr id="3" name="AutoShape 3"/>
          <p:cNvSpPr/>
          <p:nvPr/>
        </p:nvSpPr>
        <p:spPr>
          <a:xfrm>
            <a:off x="7772400" y="8799385"/>
            <a:ext cx="2743200" cy="207818"/>
          </a:xfrm>
          <a:prstGeom prst="rect">
            <a:avLst/>
          </a:prstGeom>
          <a:solidFill>
            <a:srgbClr val="F8CF2C"/>
          </a:solidFill>
        </p:spPr>
      </p:sp>
      <p:sp>
        <p:nvSpPr>
          <p:cNvPr id="4" name="TextBox 4"/>
          <p:cNvSpPr txBox="1"/>
          <p:nvPr/>
        </p:nvSpPr>
        <p:spPr>
          <a:xfrm>
            <a:off x="1261087" y="3107485"/>
            <a:ext cx="15765825" cy="3479801"/>
          </a:xfrm>
          <a:prstGeom prst="rect">
            <a:avLst/>
          </a:prstGeom>
        </p:spPr>
        <p:txBody>
          <a:bodyPr lIns="0" tIns="0" rIns="0" bIns="0" rtlCol="0" anchor="t">
            <a:spAutoFit/>
          </a:bodyPr>
          <a:lstStyle/>
          <a:p>
            <a:pPr algn="ctr">
              <a:lnSpc>
                <a:spcPts val="13999"/>
              </a:lnSpc>
            </a:pPr>
            <a:r>
              <a:rPr lang="en-US" sz="9999" spc="199">
                <a:solidFill>
                  <a:srgbClr val="F8CF2C"/>
                </a:solidFill>
                <a:latin typeface="Oswald Bold"/>
              </a:rPr>
              <a:t>PROGRAMAÇÃO ORIENTADA A OBJETOS</a:t>
            </a:r>
          </a:p>
        </p:txBody>
      </p:sp>
      <p:sp>
        <p:nvSpPr>
          <p:cNvPr id="5" name="TextBox 5"/>
          <p:cNvSpPr txBox="1"/>
          <p:nvPr/>
        </p:nvSpPr>
        <p:spPr>
          <a:xfrm>
            <a:off x="4150591" y="2120556"/>
            <a:ext cx="9986818" cy="622935"/>
          </a:xfrm>
          <a:prstGeom prst="rect">
            <a:avLst/>
          </a:prstGeom>
        </p:spPr>
        <p:txBody>
          <a:bodyPr lIns="0" tIns="0" rIns="0" bIns="0" rtlCol="0" anchor="t">
            <a:spAutoFit/>
          </a:bodyPr>
          <a:lstStyle/>
          <a:p>
            <a:pPr algn="ctr">
              <a:lnSpc>
                <a:spcPts val="5040"/>
              </a:lnSpc>
            </a:pPr>
            <a:r>
              <a:rPr lang="en-US" sz="3600" spc="719">
                <a:solidFill>
                  <a:srgbClr val="FFFEE6"/>
                </a:solidFill>
                <a:latin typeface="Montserrat Classic Bold"/>
              </a:rPr>
              <a:t>LÓGICA DE PROGRAMAÇÃO</a:t>
            </a:r>
          </a:p>
        </p:txBody>
      </p:sp>
      <p:sp>
        <p:nvSpPr>
          <p:cNvPr id="6" name="TextBox 6"/>
          <p:cNvSpPr txBox="1"/>
          <p:nvPr/>
        </p:nvSpPr>
        <p:spPr>
          <a:xfrm>
            <a:off x="4519468" y="7234985"/>
            <a:ext cx="9249064" cy="537845"/>
          </a:xfrm>
          <a:prstGeom prst="rect">
            <a:avLst/>
          </a:prstGeom>
        </p:spPr>
        <p:txBody>
          <a:bodyPr lIns="0" tIns="0" rIns="0" bIns="0" rtlCol="0" anchor="t">
            <a:spAutoFit/>
          </a:bodyPr>
          <a:lstStyle/>
          <a:p>
            <a:pPr algn="ctr">
              <a:lnSpc>
                <a:spcPts val="4480"/>
              </a:lnSpc>
            </a:pPr>
            <a:r>
              <a:rPr lang="en-US" sz="3200" spc="160">
                <a:solidFill>
                  <a:srgbClr val="FFFEE6"/>
                </a:solidFill>
                <a:latin typeface="Montserrat Light"/>
              </a:rPr>
              <a:t>Alunos: Gabriel S. Piske &amp; Gustavo F. Duwe</a:t>
            </a:r>
          </a:p>
        </p:txBody>
      </p:sp>
      <p:sp>
        <p:nvSpPr>
          <p:cNvPr id="7" name="AutoShape 7"/>
          <p:cNvSpPr/>
          <p:nvPr/>
        </p:nvSpPr>
        <p:spPr>
          <a:xfrm>
            <a:off x="7772400" y="1279797"/>
            <a:ext cx="2743200" cy="207818"/>
          </a:xfrm>
          <a:prstGeom prst="rect">
            <a:avLst/>
          </a:prstGeom>
          <a:solidFill>
            <a:srgbClr val="F8CF2C"/>
          </a:solidFill>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4000"/>
          </a:blip>
          <a:srcRect l="1371" t="2742" r="1371"/>
          <a:stretch>
            <a:fillRect/>
          </a:stretch>
        </p:blipFill>
        <p:spPr>
          <a:xfrm>
            <a:off x="0" y="0"/>
            <a:ext cx="18288000" cy="10287000"/>
          </a:xfrm>
          <a:prstGeom prst="rect">
            <a:avLst/>
          </a:prstGeom>
        </p:spPr>
      </p:pic>
      <p:sp>
        <p:nvSpPr>
          <p:cNvPr id="3" name="AutoShape 3"/>
          <p:cNvSpPr/>
          <p:nvPr/>
        </p:nvSpPr>
        <p:spPr>
          <a:xfrm rot="-5400000">
            <a:off x="15517579" y="4638298"/>
            <a:ext cx="5403273" cy="1010405"/>
          </a:xfrm>
          <a:prstGeom prst="rect">
            <a:avLst/>
          </a:prstGeom>
          <a:solidFill>
            <a:srgbClr val="F8CF2C"/>
          </a:solidFill>
        </p:spPr>
      </p:sp>
      <p:sp>
        <p:nvSpPr>
          <p:cNvPr id="4" name="AutoShape 4"/>
          <p:cNvSpPr/>
          <p:nvPr/>
        </p:nvSpPr>
        <p:spPr>
          <a:xfrm>
            <a:off x="1028700" y="1028700"/>
            <a:ext cx="2743200" cy="207818"/>
          </a:xfrm>
          <a:prstGeom prst="rect">
            <a:avLst/>
          </a:prstGeom>
          <a:solidFill>
            <a:srgbClr val="F8CF2C"/>
          </a:solidFill>
        </p:spPr>
      </p:sp>
      <p:sp>
        <p:nvSpPr>
          <p:cNvPr id="5" name="TextBox 5"/>
          <p:cNvSpPr txBox="1"/>
          <p:nvPr/>
        </p:nvSpPr>
        <p:spPr>
          <a:xfrm>
            <a:off x="1035105" y="1727836"/>
            <a:ext cx="10376404" cy="909955"/>
          </a:xfrm>
          <a:prstGeom prst="rect">
            <a:avLst/>
          </a:prstGeom>
        </p:spPr>
        <p:txBody>
          <a:bodyPr lIns="0" tIns="0" rIns="0" bIns="0" rtlCol="0" anchor="t">
            <a:spAutoFit/>
          </a:bodyPr>
          <a:lstStyle/>
          <a:p>
            <a:pPr algn="l">
              <a:lnSpc>
                <a:spcPts val="7039"/>
              </a:lnSpc>
            </a:pPr>
            <a:r>
              <a:rPr lang="en-US" sz="6399" spc="255" dirty="0">
                <a:solidFill>
                  <a:srgbClr val="252827"/>
                </a:solidFill>
                <a:latin typeface="Oswald"/>
              </a:rPr>
              <a:t>CONCEITOS DE </a:t>
            </a:r>
            <a:r>
              <a:rPr lang="en-US" sz="6399" spc="255" dirty="0" smtClean="0">
                <a:solidFill>
                  <a:srgbClr val="252827"/>
                </a:solidFill>
                <a:latin typeface="Oswald"/>
              </a:rPr>
              <a:t>MÉTODOS</a:t>
            </a:r>
            <a:endParaRPr lang="en-US" sz="6399" spc="255" dirty="0">
              <a:solidFill>
                <a:srgbClr val="252827"/>
              </a:solidFill>
              <a:latin typeface="Oswald"/>
            </a:endParaRPr>
          </a:p>
        </p:txBody>
      </p:sp>
      <p:sp>
        <p:nvSpPr>
          <p:cNvPr id="6" name="TextBox 6"/>
          <p:cNvSpPr txBox="1"/>
          <p:nvPr/>
        </p:nvSpPr>
        <p:spPr>
          <a:xfrm>
            <a:off x="1028700" y="4066992"/>
            <a:ext cx="15114720" cy="466666"/>
          </a:xfrm>
          <a:prstGeom prst="rect">
            <a:avLst/>
          </a:prstGeom>
        </p:spPr>
        <p:txBody>
          <a:bodyPr lIns="0" tIns="0" rIns="0" bIns="0" rtlCol="0" anchor="t">
            <a:spAutoFit/>
          </a:bodyPr>
          <a:lstStyle/>
          <a:p>
            <a:pPr algn="just">
              <a:lnSpc>
                <a:spcPts val="3870"/>
              </a:lnSpc>
            </a:pPr>
            <a:r>
              <a:rPr lang="en-US" sz="3225" spc="64" dirty="0" smtClean="0">
                <a:solidFill>
                  <a:srgbClr val="252827"/>
                </a:solidFill>
                <a:latin typeface="Montserrat Classic"/>
              </a:rPr>
              <a:t>MÉTODOS; </a:t>
            </a:r>
            <a:r>
              <a:rPr lang="en-US" sz="3225" spc="64" dirty="0" smtClean="0">
                <a:solidFill>
                  <a:srgbClr val="252827"/>
                </a:solidFill>
                <a:latin typeface="Montserrat Classic"/>
              </a:rPr>
              <a:t>São </a:t>
            </a:r>
            <a:r>
              <a:rPr lang="en-US" sz="3225" spc="64" dirty="0" err="1" smtClean="0">
                <a:solidFill>
                  <a:srgbClr val="252827"/>
                </a:solidFill>
                <a:latin typeface="Montserrat Classic"/>
              </a:rPr>
              <a:t>como</a:t>
            </a:r>
            <a:r>
              <a:rPr lang="en-US" sz="3225" spc="64" dirty="0" smtClean="0">
                <a:solidFill>
                  <a:srgbClr val="252827"/>
                </a:solidFill>
                <a:latin typeface="Montserrat Classic"/>
              </a:rPr>
              <a:t> se </a:t>
            </a:r>
            <a:r>
              <a:rPr lang="en-US" sz="3225" spc="64" dirty="0" err="1" smtClean="0">
                <a:solidFill>
                  <a:srgbClr val="252827"/>
                </a:solidFill>
                <a:latin typeface="Montserrat Classic"/>
              </a:rPr>
              <a:t>fossem</a:t>
            </a:r>
            <a:r>
              <a:rPr lang="en-US" sz="3225" spc="64" dirty="0" smtClean="0">
                <a:solidFill>
                  <a:srgbClr val="252827"/>
                </a:solidFill>
                <a:latin typeface="Montserrat Classic"/>
              </a:rPr>
              <a:t> as ações realizadas pelos </a:t>
            </a:r>
            <a:r>
              <a:rPr lang="en-US" sz="3225" spc="64" dirty="0" err="1" smtClean="0">
                <a:solidFill>
                  <a:srgbClr val="252827"/>
                </a:solidFill>
                <a:latin typeface="Montserrat Classic"/>
              </a:rPr>
              <a:t>objetos</a:t>
            </a:r>
            <a:r>
              <a:rPr lang="en-US" sz="3225" spc="64" dirty="0" smtClean="0">
                <a:solidFill>
                  <a:srgbClr val="252827"/>
                </a:solidFill>
                <a:latin typeface="Montserrat Classic"/>
              </a:rPr>
              <a:t>,  </a:t>
            </a:r>
            <a:endParaRPr lang="en-US" sz="3225" spc="64" dirty="0">
              <a:solidFill>
                <a:srgbClr val="252827"/>
              </a:solidFill>
              <a:latin typeface="Montserrat Classic Medium"/>
            </a:endParaRPr>
          </a:p>
        </p:txBody>
      </p:sp>
      <p:sp>
        <p:nvSpPr>
          <p:cNvPr id="7" name="TextBox 7"/>
          <p:cNvSpPr txBox="1"/>
          <p:nvPr/>
        </p:nvSpPr>
        <p:spPr>
          <a:xfrm>
            <a:off x="1028700" y="2848619"/>
            <a:ext cx="10850796" cy="571500"/>
          </a:xfrm>
          <a:prstGeom prst="rect">
            <a:avLst/>
          </a:prstGeom>
        </p:spPr>
        <p:txBody>
          <a:bodyPr lIns="0" tIns="0" rIns="0" bIns="0" rtlCol="0" anchor="t">
            <a:spAutoFit/>
          </a:bodyPr>
          <a:lstStyle/>
          <a:p>
            <a:pPr algn="l">
              <a:lnSpc>
                <a:spcPts val="4590"/>
              </a:lnSpc>
            </a:pPr>
            <a:r>
              <a:rPr lang="en-US" sz="3825" spc="76" dirty="0">
                <a:solidFill>
                  <a:srgbClr val="252827"/>
                </a:solidFill>
                <a:latin typeface="Oswald"/>
              </a:rPr>
              <a:t> ELEMENTOS QUE DEFINEM A ESTRUTURA DE </a:t>
            </a:r>
            <a:r>
              <a:rPr lang="en-US" sz="3825" spc="76" dirty="0" smtClean="0">
                <a:solidFill>
                  <a:srgbClr val="252827"/>
                </a:solidFill>
                <a:latin typeface="Oswald"/>
              </a:rPr>
              <a:t>UMA CLASSE</a:t>
            </a:r>
            <a:endParaRPr lang="en-US" sz="3825" spc="76" dirty="0">
              <a:latin typeface="Oswald"/>
              <a:hlinkClick r:id="rId3" tooltip="https://pt.wikipedia.org/wiki/Classe_(programa%C3%A7%C3%A3o)"/>
            </a:endParaRPr>
          </a:p>
        </p:txBody>
      </p:sp>
      <p:sp>
        <p:nvSpPr>
          <p:cNvPr id="8" name="TextBox 8"/>
          <p:cNvSpPr txBox="1"/>
          <p:nvPr/>
        </p:nvSpPr>
        <p:spPr>
          <a:xfrm>
            <a:off x="1035105" y="6448242"/>
            <a:ext cx="15114720" cy="2000548"/>
          </a:xfrm>
          <a:prstGeom prst="rect">
            <a:avLst/>
          </a:prstGeom>
        </p:spPr>
        <p:txBody>
          <a:bodyPr lIns="0" tIns="0" rIns="0" bIns="0" rtlCol="0" anchor="t">
            <a:spAutoFit/>
          </a:bodyPr>
          <a:lstStyle/>
          <a:p>
            <a:pPr algn="just">
              <a:lnSpc>
                <a:spcPts val="3870"/>
              </a:lnSpc>
            </a:pPr>
            <a:r>
              <a:rPr lang="en-US" sz="3225" spc="64" dirty="0">
                <a:solidFill>
                  <a:srgbClr val="252827"/>
                </a:solidFill>
                <a:latin typeface="Montserrat Classic"/>
              </a:rPr>
              <a:t>UM EXEMPLO PODE SE TER QUANDO TEMOS UMA CLASSE "MOTO" UM OBJETO "BIZ" COM SEUS ATRIBUTOS E SEUS </a:t>
            </a:r>
            <a:r>
              <a:rPr lang="en-US" sz="3225" spc="64" dirty="0" smtClean="0">
                <a:solidFill>
                  <a:srgbClr val="252827"/>
                </a:solidFill>
                <a:latin typeface="Montserrat Classic"/>
              </a:rPr>
              <a:t>METODOS, SENDO OS ATRIBUTOS “MARCA”, “COR”, “MODELO” E OS MÉTODOS SENDO AS AÇÕES EXERCIDAS COMO POR EXEMPLO “ACELERAR” E “FREAR”. </a:t>
            </a:r>
            <a:endParaRPr lang="en-US" sz="3225" spc="64" dirty="0">
              <a:solidFill>
                <a:srgbClr val="252827"/>
              </a:solidFill>
              <a:latin typeface="Montserrat Classic"/>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52827"/>
        </a:solidFill>
        <a:effectLst/>
      </p:bgPr>
    </p:bg>
    <p:spTree>
      <p:nvGrpSpPr>
        <p:cNvPr id="1" name=""/>
        <p:cNvGrpSpPr/>
        <p:nvPr/>
      </p:nvGrpSpPr>
      <p:grpSpPr>
        <a:xfrm>
          <a:off x="0" y="0"/>
          <a:ext cx="0" cy="0"/>
          <a:chOff x="0" y="0"/>
          <a:chExt cx="0" cy="0"/>
        </a:xfrm>
      </p:grpSpPr>
      <p:sp>
        <p:nvSpPr>
          <p:cNvPr id="2" name="TextBox 2"/>
          <p:cNvSpPr txBox="1"/>
          <p:nvPr/>
        </p:nvSpPr>
        <p:spPr>
          <a:xfrm>
            <a:off x="2057400" y="346622"/>
            <a:ext cx="16230600" cy="2284470"/>
          </a:xfrm>
          <a:prstGeom prst="rect">
            <a:avLst/>
          </a:prstGeom>
        </p:spPr>
        <p:txBody>
          <a:bodyPr lIns="0" tIns="0" rIns="0" bIns="0" rtlCol="0" anchor="t">
            <a:spAutoFit/>
          </a:bodyPr>
          <a:lstStyle/>
          <a:p>
            <a:pPr algn="ctr">
              <a:lnSpc>
                <a:spcPts val="6063"/>
              </a:lnSpc>
            </a:pPr>
            <a:r>
              <a:rPr lang="en-US" sz="4331">
                <a:solidFill>
                  <a:srgbClr val="FFFFFF"/>
                </a:solidFill>
                <a:latin typeface="Open Sans Bold"/>
              </a:rPr>
              <a:t>UMA BIZ PODE VARIAR SUA VELOCIDADE DE ACORDO COM A VIA, ENTÃO OS MÉTODOS VAO PEGAR A VELOCIDADE DA MOTO E COLOCAR NO OBJETO</a:t>
            </a:r>
          </a:p>
        </p:txBody>
      </p:sp>
      <p:grpSp>
        <p:nvGrpSpPr>
          <p:cNvPr id="3" name="Group 3"/>
          <p:cNvGrpSpPr/>
          <p:nvPr/>
        </p:nvGrpSpPr>
        <p:grpSpPr>
          <a:xfrm>
            <a:off x="-125730" y="4247197"/>
            <a:ext cx="974407" cy="593407"/>
            <a:chOff x="0" y="0"/>
            <a:chExt cx="1299210" cy="791210"/>
          </a:xfrm>
        </p:grpSpPr>
        <p:sp>
          <p:nvSpPr>
            <p:cNvPr id="4" name="Freeform 4"/>
            <p:cNvSpPr/>
            <p:nvPr/>
          </p:nvSpPr>
          <p:spPr>
            <a:xfrm>
              <a:off x="45720" y="49530"/>
              <a:ext cx="1203960" cy="697230"/>
            </a:xfrm>
            <a:custGeom>
              <a:avLst/>
              <a:gdLst/>
              <a:ahLst/>
              <a:cxnLst/>
              <a:rect l="l" t="t" r="r" b="b"/>
              <a:pathLst>
                <a:path w="1203960" h="697230">
                  <a:moveTo>
                    <a:pt x="317500" y="12700"/>
                  </a:moveTo>
                  <a:cubicBezTo>
                    <a:pt x="850900" y="163830"/>
                    <a:pt x="967740" y="162560"/>
                    <a:pt x="1029970" y="184150"/>
                  </a:cubicBezTo>
                  <a:cubicBezTo>
                    <a:pt x="1064260" y="195580"/>
                    <a:pt x="1082040" y="208280"/>
                    <a:pt x="1103630" y="226060"/>
                  </a:cubicBezTo>
                  <a:cubicBezTo>
                    <a:pt x="1125220" y="243840"/>
                    <a:pt x="1145540" y="265430"/>
                    <a:pt x="1160780" y="288290"/>
                  </a:cubicBezTo>
                  <a:cubicBezTo>
                    <a:pt x="1176020" y="311150"/>
                    <a:pt x="1187450" y="339090"/>
                    <a:pt x="1193800" y="365760"/>
                  </a:cubicBezTo>
                  <a:cubicBezTo>
                    <a:pt x="1200150" y="392430"/>
                    <a:pt x="1203960" y="422910"/>
                    <a:pt x="1201420" y="450850"/>
                  </a:cubicBezTo>
                  <a:cubicBezTo>
                    <a:pt x="1198880" y="478790"/>
                    <a:pt x="1191260" y="506730"/>
                    <a:pt x="1181100" y="532130"/>
                  </a:cubicBezTo>
                  <a:cubicBezTo>
                    <a:pt x="1169670" y="557530"/>
                    <a:pt x="1155700" y="582930"/>
                    <a:pt x="1136650" y="604520"/>
                  </a:cubicBezTo>
                  <a:cubicBezTo>
                    <a:pt x="1118870" y="624840"/>
                    <a:pt x="1094740" y="643890"/>
                    <a:pt x="1070610" y="657860"/>
                  </a:cubicBezTo>
                  <a:cubicBezTo>
                    <a:pt x="1046480" y="671830"/>
                    <a:pt x="1018540" y="681990"/>
                    <a:pt x="991870" y="687070"/>
                  </a:cubicBezTo>
                  <a:cubicBezTo>
                    <a:pt x="963930" y="692150"/>
                    <a:pt x="934720" y="694690"/>
                    <a:pt x="906780" y="690880"/>
                  </a:cubicBezTo>
                  <a:cubicBezTo>
                    <a:pt x="878840" y="687070"/>
                    <a:pt x="850900" y="678180"/>
                    <a:pt x="825500" y="665480"/>
                  </a:cubicBezTo>
                  <a:cubicBezTo>
                    <a:pt x="800100" y="652780"/>
                    <a:pt x="775970" y="636270"/>
                    <a:pt x="756920" y="617220"/>
                  </a:cubicBezTo>
                  <a:cubicBezTo>
                    <a:pt x="736600" y="598170"/>
                    <a:pt x="720090" y="574040"/>
                    <a:pt x="707390" y="548640"/>
                  </a:cubicBezTo>
                  <a:cubicBezTo>
                    <a:pt x="694690" y="523240"/>
                    <a:pt x="685800" y="495300"/>
                    <a:pt x="681990" y="467360"/>
                  </a:cubicBezTo>
                  <a:cubicBezTo>
                    <a:pt x="678180" y="439420"/>
                    <a:pt x="678180" y="410210"/>
                    <a:pt x="683260" y="383540"/>
                  </a:cubicBezTo>
                  <a:cubicBezTo>
                    <a:pt x="688340" y="355600"/>
                    <a:pt x="698500" y="327660"/>
                    <a:pt x="712470" y="303530"/>
                  </a:cubicBezTo>
                  <a:cubicBezTo>
                    <a:pt x="726440" y="279400"/>
                    <a:pt x="744220" y="256540"/>
                    <a:pt x="764540" y="237490"/>
                  </a:cubicBezTo>
                  <a:cubicBezTo>
                    <a:pt x="784860" y="218440"/>
                    <a:pt x="810260" y="201930"/>
                    <a:pt x="835660" y="190500"/>
                  </a:cubicBezTo>
                  <a:cubicBezTo>
                    <a:pt x="861060" y="179070"/>
                    <a:pt x="890270" y="172720"/>
                    <a:pt x="918210" y="170180"/>
                  </a:cubicBezTo>
                  <a:cubicBezTo>
                    <a:pt x="946150" y="167640"/>
                    <a:pt x="975360" y="170180"/>
                    <a:pt x="1002030" y="176530"/>
                  </a:cubicBezTo>
                  <a:cubicBezTo>
                    <a:pt x="1028700" y="182880"/>
                    <a:pt x="1056640" y="194310"/>
                    <a:pt x="1080770" y="209550"/>
                  </a:cubicBezTo>
                  <a:cubicBezTo>
                    <a:pt x="1103630" y="224790"/>
                    <a:pt x="1125220" y="243840"/>
                    <a:pt x="1143000" y="265430"/>
                  </a:cubicBezTo>
                  <a:cubicBezTo>
                    <a:pt x="1160780" y="287020"/>
                    <a:pt x="1176020" y="312420"/>
                    <a:pt x="1186180" y="339090"/>
                  </a:cubicBezTo>
                  <a:cubicBezTo>
                    <a:pt x="1196340" y="364490"/>
                    <a:pt x="1201420" y="393700"/>
                    <a:pt x="1202690" y="421640"/>
                  </a:cubicBezTo>
                  <a:cubicBezTo>
                    <a:pt x="1203960" y="449580"/>
                    <a:pt x="1198880" y="480060"/>
                    <a:pt x="1191260" y="506730"/>
                  </a:cubicBezTo>
                  <a:cubicBezTo>
                    <a:pt x="1183640" y="533400"/>
                    <a:pt x="1170940" y="558800"/>
                    <a:pt x="1154430" y="581660"/>
                  </a:cubicBezTo>
                  <a:cubicBezTo>
                    <a:pt x="1137920" y="604520"/>
                    <a:pt x="1117600" y="626110"/>
                    <a:pt x="1094740" y="642620"/>
                  </a:cubicBezTo>
                  <a:cubicBezTo>
                    <a:pt x="1071880" y="659130"/>
                    <a:pt x="1049020" y="673100"/>
                    <a:pt x="1018540" y="680720"/>
                  </a:cubicBezTo>
                  <a:cubicBezTo>
                    <a:pt x="976630" y="692150"/>
                    <a:pt x="928370" y="697230"/>
                    <a:pt x="861060" y="689610"/>
                  </a:cubicBezTo>
                  <a:cubicBezTo>
                    <a:pt x="735330" y="674370"/>
                    <a:pt x="466090" y="572770"/>
                    <a:pt x="328930" y="525780"/>
                  </a:cubicBezTo>
                  <a:cubicBezTo>
                    <a:pt x="240030" y="495300"/>
                    <a:pt x="157480" y="469900"/>
                    <a:pt x="113030" y="444500"/>
                  </a:cubicBezTo>
                  <a:cubicBezTo>
                    <a:pt x="90170" y="431800"/>
                    <a:pt x="81280" y="424180"/>
                    <a:pt x="67310" y="407670"/>
                  </a:cubicBezTo>
                  <a:cubicBezTo>
                    <a:pt x="46990" y="383540"/>
                    <a:pt x="20320" y="342900"/>
                    <a:pt x="10160" y="307340"/>
                  </a:cubicBezTo>
                  <a:cubicBezTo>
                    <a:pt x="0" y="271780"/>
                    <a:pt x="1270" y="223520"/>
                    <a:pt x="5080" y="193040"/>
                  </a:cubicBezTo>
                  <a:cubicBezTo>
                    <a:pt x="8890" y="170180"/>
                    <a:pt x="12700" y="157480"/>
                    <a:pt x="24130" y="137160"/>
                  </a:cubicBezTo>
                  <a:cubicBezTo>
                    <a:pt x="39370" y="109220"/>
                    <a:pt x="72390" y="68580"/>
                    <a:pt x="96520" y="48260"/>
                  </a:cubicBezTo>
                  <a:cubicBezTo>
                    <a:pt x="113030" y="34290"/>
                    <a:pt x="125730" y="26670"/>
                    <a:pt x="146050" y="19050"/>
                  </a:cubicBezTo>
                  <a:cubicBezTo>
                    <a:pt x="175260" y="8890"/>
                    <a:pt x="228600" y="0"/>
                    <a:pt x="260350" y="1270"/>
                  </a:cubicBezTo>
                  <a:cubicBezTo>
                    <a:pt x="283210" y="1270"/>
                    <a:pt x="317500" y="12700"/>
                    <a:pt x="317500" y="12700"/>
                  </a:cubicBezTo>
                </a:path>
              </a:pathLst>
            </a:custGeom>
            <a:solidFill>
              <a:srgbClr val="17161C"/>
            </a:solidFill>
            <a:ln>
              <a:noFill/>
            </a:ln>
          </p:spPr>
        </p:sp>
      </p:grpSp>
      <p:grpSp>
        <p:nvGrpSpPr>
          <p:cNvPr id="5" name="Group 5"/>
          <p:cNvGrpSpPr/>
          <p:nvPr/>
        </p:nvGrpSpPr>
        <p:grpSpPr>
          <a:xfrm>
            <a:off x="4301490" y="5209222"/>
            <a:ext cx="14714220" cy="3623310"/>
            <a:chOff x="0" y="0"/>
            <a:chExt cx="19618960" cy="4831080"/>
          </a:xfrm>
        </p:grpSpPr>
        <p:sp>
          <p:nvSpPr>
            <p:cNvPr id="6" name="Freeform 6"/>
            <p:cNvSpPr/>
            <p:nvPr/>
          </p:nvSpPr>
          <p:spPr>
            <a:xfrm>
              <a:off x="46990" y="53340"/>
              <a:ext cx="19523710" cy="4728210"/>
            </a:xfrm>
            <a:custGeom>
              <a:avLst/>
              <a:gdLst/>
              <a:ahLst/>
              <a:cxnLst/>
              <a:rect l="l" t="t" r="r" b="b"/>
              <a:pathLst>
                <a:path w="19523710" h="4728210">
                  <a:moveTo>
                    <a:pt x="242570" y="0"/>
                  </a:moveTo>
                  <a:cubicBezTo>
                    <a:pt x="502920" y="7620"/>
                    <a:pt x="645160" y="43180"/>
                    <a:pt x="762000" y="78740"/>
                  </a:cubicBezTo>
                  <a:cubicBezTo>
                    <a:pt x="878840" y="114300"/>
                    <a:pt x="998220" y="154940"/>
                    <a:pt x="1107440" y="209550"/>
                  </a:cubicBezTo>
                  <a:cubicBezTo>
                    <a:pt x="1215390" y="262890"/>
                    <a:pt x="1315720" y="377190"/>
                    <a:pt x="1416050" y="402590"/>
                  </a:cubicBezTo>
                  <a:cubicBezTo>
                    <a:pt x="1498600" y="424180"/>
                    <a:pt x="1562100" y="383540"/>
                    <a:pt x="1658620" y="388620"/>
                  </a:cubicBezTo>
                  <a:cubicBezTo>
                    <a:pt x="1807210" y="394970"/>
                    <a:pt x="2059940" y="439420"/>
                    <a:pt x="2216150" y="473710"/>
                  </a:cubicBezTo>
                  <a:cubicBezTo>
                    <a:pt x="2332990" y="499110"/>
                    <a:pt x="2397760" y="532130"/>
                    <a:pt x="2515870" y="560070"/>
                  </a:cubicBezTo>
                  <a:cubicBezTo>
                    <a:pt x="2679700" y="599440"/>
                    <a:pt x="2909570" y="626110"/>
                    <a:pt x="3110230" y="671830"/>
                  </a:cubicBezTo>
                  <a:cubicBezTo>
                    <a:pt x="3321050" y="720090"/>
                    <a:pt x="3531870" y="802640"/>
                    <a:pt x="3752850" y="845820"/>
                  </a:cubicBezTo>
                  <a:cubicBezTo>
                    <a:pt x="3980180" y="890270"/>
                    <a:pt x="4239260" y="896620"/>
                    <a:pt x="4457700" y="929640"/>
                  </a:cubicBezTo>
                  <a:cubicBezTo>
                    <a:pt x="4649470" y="958850"/>
                    <a:pt x="4842510" y="989330"/>
                    <a:pt x="4993640" y="1031240"/>
                  </a:cubicBezTo>
                  <a:cubicBezTo>
                    <a:pt x="5109210" y="1062990"/>
                    <a:pt x="5158740" y="1104900"/>
                    <a:pt x="5292090" y="1139190"/>
                  </a:cubicBezTo>
                  <a:cubicBezTo>
                    <a:pt x="5548630" y="1203960"/>
                    <a:pt x="6197600" y="1271270"/>
                    <a:pt x="6437630" y="1314450"/>
                  </a:cubicBezTo>
                  <a:cubicBezTo>
                    <a:pt x="6548120" y="1334770"/>
                    <a:pt x="6591300" y="1339850"/>
                    <a:pt x="6677660" y="1363980"/>
                  </a:cubicBezTo>
                  <a:cubicBezTo>
                    <a:pt x="6780530" y="1391920"/>
                    <a:pt x="6907530" y="1464310"/>
                    <a:pt x="7011670" y="1479550"/>
                  </a:cubicBezTo>
                  <a:cubicBezTo>
                    <a:pt x="7098030" y="1492250"/>
                    <a:pt x="7170420" y="1455420"/>
                    <a:pt x="7254240" y="1469390"/>
                  </a:cubicBezTo>
                  <a:cubicBezTo>
                    <a:pt x="7349490" y="1484630"/>
                    <a:pt x="7457440" y="1558290"/>
                    <a:pt x="7552690" y="1582420"/>
                  </a:cubicBezTo>
                  <a:cubicBezTo>
                    <a:pt x="7636510" y="1602740"/>
                    <a:pt x="7689850" y="1595120"/>
                    <a:pt x="7796530" y="1612900"/>
                  </a:cubicBezTo>
                  <a:cubicBezTo>
                    <a:pt x="8001000" y="1645920"/>
                    <a:pt x="8463280" y="1736090"/>
                    <a:pt x="8684260" y="1793240"/>
                  </a:cubicBezTo>
                  <a:cubicBezTo>
                    <a:pt x="8820150" y="1827530"/>
                    <a:pt x="8872220" y="1861820"/>
                    <a:pt x="9006840" y="1893570"/>
                  </a:cubicBezTo>
                  <a:cubicBezTo>
                    <a:pt x="9222740" y="1944370"/>
                    <a:pt x="9566910" y="1979930"/>
                    <a:pt x="9860280" y="2033270"/>
                  </a:cubicBezTo>
                  <a:cubicBezTo>
                    <a:pt x="10172700" y="2090420"/>
                    <a:pt x="10585450" y="2172970"/>
                    <a:pt x="10826750" y="2231390"/>
                  </a:cubicBezTo>
                  <a:cubicBezTo>
                    <a:pt x="10972800" y="2266950"/>
                    <a:pt x="11027410" y="2294890"/>
                    <a:pt x="11177270" y="2327910"/>
                  </a:cubicBezTo>
                  <a:cubicBezTo>
                    <a:pt x="11433810" y="2385060"/>
                    <a:pt x="11991340" y="2454910"/>
                    <a:pt x="12231370" y="2512060"/>
                  </a:cubicBezTo>
                  <a:cubicBezTo>
                    <a:pt x="12358370" y="2542540"/>
                    <a:pt x="12393930" y="2566670"/>
                    <a:pt x="12519660" y="2598420"/>
                  </a:cubicBezTo>
                  <a:cubicBezTo>
                    <a:pt x="12748260" y="2655570"/>
                    <a:pt x="13271499" y="2739390"/>
                    <a:pt x="13496290" y="2800350"/>
                  </a:cubicBezTo>
                  <a:cubicBezTo>
                    <a:pt x="13618210" y="2833370"/>
                    <a:pt x="13674090" y="2870200"/>
                    <a:pt x="13773149" y="2894330"/>
                  </a:cubicBezTo>
                  <a:cubicBezTo>
                    <a:pt x="13881099" y="2919730"/>
                    <a:pt x="14016990" y="2918460"/>
                    <a:pt x="14118590" y="2945130"/>
                  </a:cubicBezTo>
                  <a:cubicBezTo>
                    <a:pt x="14202410" y="2966720"/>
                    <a:pt x="14254480" y="3009900"/>
                    <a:pt x="14339571" y="3031490"/>
                  </a:cubicBezTo>
                  <a:cubicBezTo>
                    <a:pt x="14448790" y="3059430"/>
                    <a:pt x="14601190" y="3053080"/>
                    <a:pt x="14726921" y="3082290"/>
                  </a:cubicBezTo>
                  <a:cubicBezTo>
                    <a:pt x="14852649" y="3111500"/>
                    <a:pt x="14973299" y="3187700"/>
                    <a:pt x="15096490" y="3206750"/>
                  </a:cubicBezTo>
                  <a:cubicBezTo>
                    <a:pt x="15214599" y="3224530"/>
                    <a:pt x="15341599" y="3185160"/>
                    <a:pt x="15450821" y="3197860"/>
                  </a:cubicBezTo>
                  <a:cubicBezTo>
                    <a:pt x="15547340" y="3209290"/>
                    <a:pt x="15634971" y="3251200"/>
                    <a:pt x="15721330" y="3270250"/>
                  </a:cubicBezTo>
                  <a:cubicBezTo>
                    <a:pt x="15800071" y="3286760"/>
                    <a:pt x="15859760" y="3282950"/>
                    <a:pt x="15949930" y="3307080"/>
                  </a:cubicBezTo>
                  <a:cubicBezTo>
                    <a:pt x="16093440" y="3345180"/>
                    <a:pt x="16346171" y="3444240"/>
                    <a:pt x="16487140" y="3507740"/>
                  </a:cubicBezTo>
                  <a:cubicBezTo>
                    <a:pt x="16583660" y="3550920"/>
                    <a:pt x="16628110" y="3599180"/>
                    <a:pt x="16723360" y="3630930"/>
                  </a:cubicBezTo>
                  <a:cubicBezTo>
                    <a:pt x="16851630" y="3672840"/>
                    <a:pt x="17023080" y="3674110"/>
                    <a:pt x="17200880" y="3705860"/>
                  </a:cubicBezTo>
                  <a:cubicBezTo>
                    <a:pt x="17426940" y="3746500"/>
                    <a:pt x="17782540" y="3832860"/>
                    <a:pt x="17969230" y="3862070"/>
                  </a:cubicBezTo>
                  <a:cubicBezTo>
                    <a:pt x="18074640" y="3878580"/>
                    <a:pt x="18133060" y="3874770"/>
                    <a:pt x="18218149" y="3888740"/>
                  </a:cubicBezTo>
                  <a:cubicBezTo>
                    <a:pt x="18309590" y="3903980"/>
                    <a:pt x="18398490" y="3926840"/>
                    <a:pt x="18500090" y="3954780"/>
                  </a:cubicBezTo>
                  <a:cubicBezTo>
                    <a:pt x="18620740" y="3987800"/>
                    <a:pt x="18775680" y="4062730"/>
                    <a:pt x="18889980" y="4079240"/>
                  </a:cubicBezTo>
                  <a:cubicBezTo>
                    <a:pt x="18976340" y="4090670"/>
                    <a:pt x="19048730" y="4061460"/>
                    <a:pt x="19122390" y="4071620"/>
                  </a:cubicBezTo>
                  <a:cubicBezTo>
                    <a:pt x="19190971" y="4080510"/>
                    <a:pt x="19264630" y="4109720"/>
                    <a:pt x="19315430" y="4131310"/>
                  </a:cubicBezTo>
                  <a:cubicBezTo>
                    <a:pt x="19350990" y="4146550"/>
                    <a:pt x="19376390" y="4157980"/>
                    <a:pt x="19401790" y="4178300"/>
                  </a:cubicBezTo>
                  <a:cubicBezTo>
                    <a:pt x="19427190" y="4198620"/>
                    <a:pt x="19452590" y="4224020"/>
                    <a:pt x="19470371" y="4250690"/>
                  </a:cubicBezTo>
                  <a:cubicBezTo>
                    <a:pt x="19488149" y="4277360"/>
                    <a:pt x="19502121" y="4309110"/>
                    <a:pt x="19511010" y="4340860"/>
                  </a:cubicBezTo>
                  <a:cubicBezTo>
                    <a:pt x="19519899" y="4372610"/>
                    <a:pt x="19523710" y="4406900"/>
                    <a:pt x="19521171" y="4439920"/>
                  </a:cubicBezTo>
                  <a:cubicBezTo>
                    <a:pt x="19518630" y="4472940"/>
                    <a:pt x="19511010" y="4505960"/>
                    <a:pt x="19498310" y="4536440"/>
                  </a:cubicBezTo>
                  <a:cubicBezTo>
                    <a:pt x="19485610" y="4566920"/>
                    <a:pt x="19467830" y="4596130"/>
                    <a:pt x="19446240" y="4620260"/>
                  </a:cubicBezTo>
                  <a:cubicBezTo>
                    <a:pt x="19424649" y="4644390"/>
                    <a:pt x="19399249" y="4667250"/>
                    <a:pt x="19371310" y="4683760"/>
                  </a:cubicBezTo>
                  <a:cubicBezTo>
                    <a:pt x="19343371" y="4700270"/>
                    <a:pt x="19310349" y="4714240"/>
                    <a:pt x="19278599" y="4720590"/>
                  </a:cubicBezTo>
                  <a:cubicBezTo>
                    <a:pt x="19246849" y="4726940"/>
                    <a:pt x="19212560" y="4728210"/>
                    <a:pt x="19179540" y="4724400"/>
                  </a:cubicBezTo>
                  <a:cubicBezTo>
                    <a:pt x="19147790" y="4720590"/>
                    <a:pt x="19113499" y="4711700"/>
                    <a:pt x="19084290" y="4697730"/>
                  </a:cubicBezTo>
                  <a:cubicBezTo>
                    <a:pt x="19055080" y="4683760"/>
                    <a:pt x="19025871" y="4664710"/>
                    <a:pt x="19003010" y="4641850"/>
                  </a:cubicBezTo>
                  <a:cubicBezTo>
                    <a:pt x="18978880" y="4618990"/>
                    <a:pt x="18958560" y="4591050"/>
                    <a:pt x="18943321" y="4561840"/>
                  </a:cubicBezTo>
                  <a:cubicBezTo>
                    <a:pt x="18928080" y="4532630"/>
                    <a:pt x="18917921" y="4499610"/>
                    <a:pt x="18912840" y="4467860"/>
                  </a:cubicBezTo>
                  <a:cubicBezTo>
                    <a:pt x="18907760" y="4436110"/>
                    <a:pt x="18909030" y="4400550"/>
                    <a:pt x="18914110" y="4368800"/>
                  </a:cubicBezTo>
                  <a:cubicBezTo>
                    <a:pt x="18919190" y="4337050"/>
                    <a:pt x="18930621" y="4304030"/>
                    <a:pt x="18945860" y="4274820"/>
                  </a:cubicBezTo>
                  <a:cubicBezTo>
                    <a:pt x="18961099" y="4246880"/>
                    <a:pt x="18982690" y="4218940"/>
                    <a:pt x="19006821" y="4197350"/>
                  </a:cubicBezTo>
                  <a:cubicBezTo>
                    <a:pt x="19030949" y="4174490"/>
                    <a:pt x="19060160" y="4155440"/>
                    <a:pt x="19089371" y="4141470"/>
                  </a:cubicBezTo>
                  <a:cubicBezTo>
                    <a:pt x="19118580" y="4127500"/>
                    <a:pt x="19152871" y="4119880"/>
                    <a:pt x="19184621" y="4116070"/>
                  </a:cubicBezTo>
                  <a:cubicBezTo>
                    <a:pt x="19217640" y="4112260"/>
                    <a:pt x="19251930" y="4114800"/>
                    <a:pt x="19283680" y="4122420"/>
                  </a:cubicBezTo>
                  <a:cubicBezTo>
                    <a:pt x="19315430" y="4130040"/>
                    <a:pt x="19347180" y="4142740"/>
                    <a:pt x="19375121" y="4160520"/>
                  </a:cubicBezTo>
                  <a:cubicBezTo>
                    <a:pt x="19403060" y="4177030"/>
                    <a:pt x="19429730" y="4199890"/>
                    <a:pt x="19450049" y="4225290"/>
                  </a:cubicBezTo>
                  <a:cubicBezTo>
                    <a:pt x="19471640" y="4250690"/>
                    <a:pt x="19489421" y="4279900"/>
                    <a:pt x="19500849" y="4310380"/>
                  </a:cubicBezTo>
                  <a:cubicBezTo>
                    <a:pt x="19512280" y="4340860"/>
                    <a:pt x="19519899" y="4373880"/>
                    <a:pt x="19521171" y="4406900"/>
                  </a:cubicBezTo>
                  <a:cubicBezTo>
                    <a:pt x="19522440" y="4438650"/>
                    <a:pt x="19518630" y="4472940"/>
                    <a:pt x="19509740" y="4504690"/>
                  </a:cubicBezTo>
                  <a:cubicBezTo>
                    <a:pt x="19500849" y="4536440"/>
                    <a:pt x="19485610" y="4568190"/>
                    <a:pt x="19466560" y="4594860"/>
                  </a:cubicBezTo>
                  <a:cubicBezTo>
                    <a:pt x="19447510" y="4621530"/>
                    <a:pt x="19423380" y="4646930"/>
                    <a:pt x="19397980" y="4665980"/>
                  </a:cubicBezTo>
                  <a:cubicBezTo>
                    <a:pt x="19371310" y="4685030"/>
                    <a:pt x="19340830" y="4701540"/>
                    <a:pt x="19310349" y="4711700"/>
                  </a:cubicBezTo>
                  <a:cubicBezTo>
                    <a:pt x="19279871" y="4721860"/>
                    <a:pt x="19245580" y="4726940"/>
                    <a:pt x="19212560" y="4726940"/>
                  </a:cubicBezTo>
                  <a:cubicBezTo>
                    <a:pt x="19179540" y="4726940"/>
                    <a:pt x="19143980" y="4719320"/>
                    <a:pt x="19114771" y="4710430"/>
                  </a:cubicBezTo>
                  <a:cubicBezTo>
                    <a:pt x="19088099" y="4702810"/>
                    <a:pt x="19077940" y="4690110"/>
                    <a:pt x="19041110" y="4678680"/>
                  </a:cubicBezTo>
                  <a:cubicBezTo>
                    <a:pt x="18950940" y="4650740"/>
                    <a:pt x="18693130" y="4625340"/>
                    <a:pt x="18555971" y="4588510"/>
                  </a:cubicBezTo>
                  <a:cubicBezTo>
                    <a:pt x="18450560" y="4560570"/>
                    <a:pt x="18371821" y="4508500"/>
                    <a:pt x="18282921" y="4490720"/>
                  </a:cubicBezTo>
                  <a:cubicBezTo>
                    <a:pt x="18202910" y="4475480"/>
                    <a:pt x="18148299" y="4493260"/>
                    <a:pt x="18046699" y="4481830"/>
                  </a:cubicBezTo>
                  <a:cubicBezTo>
                    <a:pt x="17861280" y="4461510"/>
                    <a:pt x="17443449" y="4394200"/>
                    <a:pt x="17268190" y="4339590"/>
                  </a:cubicBezTo>
                  <a:cubicBezTo>
                    <a:pt x="17172940" y="4310380"/>
                    <a:pt x="17131030" y="4263390"/>
                    <a:pt x="17056099" y="4244340"/>
                  </a:cubicBezTo>
                  <a:cubicBezTo>
                    <a:pt x="16977360" y="4225290"/>
                    <a:pt x="16889730" y="4241800"/>
                    <a:pt x="16805910" y="4229100"/>
                  </a:cubicBezTo>
                  <a:cubicBezTo>
                    <a:pt x="16717010" y="4215130"/>
                    <a:pt x="16623030" y="4194810"/>
                    <a:pt x="16535399" y="4163060"/>
                  </a:cubicBezTo>
                  <a:cubicBezTo>
                    <a:pt x="16447771" y="4131310"/>
                    <a:pt x="16385540" y="4080510"/>
                    <a:pt x="16281399" y="4039870"/>
                  </a:cubicBezTo>
                  <a:cubicBezTo>
                    <a:pt x="16128999" y="3980180"/>
                    <a:pt x="15868649" y="3905250"/>
                    <a:pt x="15699740" y="3864610"/>
                  </a:cubicBezTo>
                  <a:cubicBezTo>
                    <a:pt x="15574010" y="3834130"/>
                    <a:pt x="15490190" y="3830320"/>
                    <a:pt x="15364460" y="3804920"/>
                  </a:cubicBezTo>
                  <a:cubicBezTo>
                    <a:pt x="15198090" y="3770630"/>
                    <a:pt x="14944090" y="3702050"/>
                    <a:pt x="14790421" y="3670300"/>
                  </a:cubicBezTo>
                  <a:cubicBezTo>
                    <a:pt x="14687549" y="3648710"/>
                    <a:pt x="14620240" y="3634740"/>
                    <a:pt x="14531340" y="3623310"/>
                  </a:cubicBezTo>
                  <a:cubicBezTo>
                    <a:pt x="14438630" y="3611880"/>
                    <a:pt x="14356080" y="3619500"/>
                    <a:pt x="14244321" y="3602990"/>
                  </a:cubicBezTo>
                  <a:cubicBezTo>
                    <a:pt x="14083030" y="3580130"/>
                    <a:pt x="13821410" y="3519170"/>
                    <a:pt x="13661390" y="3474720"/>
                  </a:cubicBezTo>
                  <a:cubicBezTo>
                    <a:pt x="13545821" y="3442970"/>
                    <a:pt x="13467080" y="3404870"/>
                    <a:pt x="13368021" y="3374390"/>
                  </a:cubicBezTo>
                  <a:cubicBezTo>
                    <a:pt x="13267690" y="3343910"/>
                    <a:pt x="13187680" y="3321050"/>
                    <a:pt x="13060680" y="3291840"/>
                  </a:cubicBezTo>
                  <a:cubicBezTo>
                    <a:pt x="12858750" y="3244850"/>
                    <a:pt x="12447270" y="3187700"/>
                    <a:pt x="12265660" y="3138170"/>
                  </a:cubicBezTo>
                  <a:cubicBezTo>
                    <a:pt x="12167870" y="3111500"/>
                    <a:pt x="12122150" y="3073400"/>
                    <a:pt x="12044680" y="3058160"/>
                  </a:cubicBezTo>
                  <a:cubicBezTo>
                    <a:pt x="11965940" y="3041650"/>
                    <a:pt x="11887200" y="3055620"/>
                    <a:pt x="11798300" y="3044190"/>
                  </a:cubicBezTo>
                  <a:cubicBezTo>
                    <a:pt x="11694160" y="3031490"/>
                    <a:pt x="11596370" y="3007360"/>
                    <a:pt x="11457940" y="2976880"/>
                  </a:cubicBezTo>
                  <a:cubicBezTo>
                    <a:pt x="11242040" y="2928620"/>
                    <a:pt x="10821670" y="2797810"/>
                    <a:pt x="10629900" y="2769870"/>
                  </a:cubicBezTo>
                  <a:cubicBezTo>
                    <a:pt x="10529570" y="2754630"/>
                    <a:pt x="10478770" y="2771140"/>
                    <a:pt x="10398760" y="2758440"/>
                  </a:cubicBezTo>
                  <a:cubicBezTo>
                    <a:pt x="10307320" y="2743200"/>
                    <a:pt x="10238740" y="2705100"/>
                    <a:pt x="10110470" y="2675890"/>
                  </a:cubicBezTo>
                  <a:cubicBezTo>
                    <a:pt x="9859010" y="2617470"/>
                    <a:pt x="9212580" y="2522220"/>
                    <a:pt x="8978900" y="2475230"/>
                  </a:cubicBezTo>
                  <a:cubicBezTo>
                    <a:pt x="8873490" y="2453640"/>
                    <a:pt x="8829040" y="2444750"/>
                    <a:pt x="8751570" y="2423160"/>
                  </a:cubicBezTo>
                  <a:cubicBezTo>
                    <a:pt x="8667750" y="2400300"/>
                    <a:pt x="8577580" y="2357120"/>
                    <a:pt x="8492490" y="2341880"/>
                  </a:cubicBezTo>
                  <a:cubicBezTo>
                    <a:pt x="8413750" y="2327910"/>
                    <a:pt x="8361680" y="2343150"/>
                    <a:pt x="8257540" y="2327910"/>
                  </a:cubicBezTo>
                  <a:cubicBezTo>
                    <a:pt x="8041640" y="2296160"/>
                    <a:pt x="7609840" y="2164080"/>
                    <a:pt x="7275830" y="2091690"/>
                  </a:cubicBezTo>
                  <a:cubicBezTo>
                    <a:pt x="6932930" y="2018030"/>
                    <a:pt x="6456680" y="1927860"/>
                    <a:pt x="6228080" y="1892300"/>
                  </a:cubicBezTo>
                  <a:cubicBezTo>
                    <a:pt x="6118860" y="1875790"/>
                    <a:pt x="6083300" y="1879600"/>
                    <a:pt x="5982970" y="1863090"/>
                  </a:cubicBezTo>
                  <a:cubicBezTo>
                    <a:pt x="5821680" y="1836420"/>
                    <a:pt x="5514340" y="1752600"/>
                    <a:pt x="5354320" y="1728470"/>
                  </a:cubicBezTo>
                  <a:cubicBezTo>
                    <a:pt x="5256530" y="1713230"/>
                    <a:pt x="5213350" y="1724660"/>
                    <a:pt x="5115560" y="1706880"/>
                  </a:cubicBezTo>
                  <a:cubicBezTo>
                    <a:pt x="4955540" y="1678940"/>
                    <a:pt x="4697730" y="1583690"/>
                    <a:pt x="4494530" y="1539240"/>
                  </a:cubicBezTo>
                  <a:cubicBezTo>
                    <a:pt x="4302760" y="1497330"/>
                    <a:pt x="4085590" y="1463040"/>
                    <a:pt x="3929380" y="1445260"/>
                  </a:cubicBezTo>
                  <a:cubicBezTo>
                    <a:pt x="3818890" y="1432560"/>
                    <a:pt x="3743960" y="1450340"/>
                    <a:pt x="3644900" y="1430020"/>
                  </a:cubicBezTo>
                  <a:cubicBezTo>
                    <a:pt x="3529330" y="1405890"/>
                    <a:pt x="3393440" y="1322070"/>
                    <a:pt x="3280410" y="1297940"/>
                  </a:cubicBezTo>
                  <a:cubicBezTo>
                    <a:pt x="3188970" y="1277620"/>
                    <a:pt x="3112770" y="1294130"/>
                    <a:pt x="3022600" y="1277620"/>
                  </a:cubicBezTo>
                  <a:cubicBezTo>
                    <a:pt x="2919730" y="1258570"/>
                    <a:pt x="2847340" y="1219200"/>
                    <a:pt x="2697480" y="1181100"/>
                  </a:cubicBezTo>
                  <a:cubicBezTo>
                    <a:pt x="2371090" y="1098550"/>
                    <a:pt x="1424940" y="977900"/>
                    <a:pt x="1130300" y="848360"/>
                  </a:cubicBezTo>
                  <a:cubicBezTo>
                    <a:pt x="999490" y="791210"/>
                    <a:pt x="957580" y="718820"/>
                    <a:pt x="873760" y="664210"/>
                  </a:cubicBezTo>
                  <a:cubicBezTo>
                    <a:pt x="796290" y="614680"/>
                    <a:pt x="726440" y="562610"/>
                    <a:pt x="646430" y="532130"/>
                  </a:cubicBezTo>
                  <a:cubicBezTo>
                    <a:pt x="570230" y="502920"/>
                    <a:pt x="485140" y="492760"/>
                    <a:pt x="406400" y="482600"/>
                  </a:cubicBezTo>
                  <a:cubicBezTo>
                    <a:pt x="331470" y="473710"/>
                    <a:pt x="242570" y="488950"/>
                    <a:pt x="184150" y="473710"/>
                  </a:cubicBezTo>
                  <a:cubicBezTo>
                    <a:pt x="142240" y="462280"/>
                    <a:pt x="106680" y="439420"/>
                    <a:pt x="82550" y="420370"/>
                  </a:cubicBezTo>
                  <a:cubicBezTo>
                    <a:pt x="64770" y="406400"/>
                    <a:pt x="55880" y="396240"/>
                    <a:pt x="44450" y="377190"/>
                  </a:cubicBezTo>
                  <a:cubicBezTo>
                    <a:pt x="27940" y="350520"/>
                    <a:pt x="7620" y="306070"/>
                    <a:pt x="3810" y="269240"/>
                  </a:cubicBezTo>
                  <a:cubicBezTo>
                    <a:pt x="0" y="232410"/>
                    <a:pt x="5080" y="189230"/>
                    <a:pt x="17780" y="154940"/>
                  </a:cubicBezTo>
                  <a:cubicBezTo>
                    <a:pt x="30480" y="119380"/>
                    <a:pt x="54610" y="85090"/>
                    <a:pt x="82550" y="59690"/>
                  </a:cubicBezTo>
                  <a:cubicBezTo>
                    <a:pt x="110490" y="35560"/>
                    <a:pt x="153670" y="15240"/>
                    <a:pt x="184150" y="6350"/>
                  </a:cubicBezTo>
                  <a:cubicBezTo>
                    <a:pt x="205740" y="0"/>
                    <a:pt x="242570" y="0"/>
                    <a:pt x="242570" y="0"/>
                  </a:cubicBezTo>
                </a:path>
              </a:pathLst>
            </a:custGeom>
            <a:solidFill>
              <a:srgbClr val="17161C"/>
            </a:solidFill>
            <a:ln>
              <a:noFill/>
            </a:ln>
          </p:spPr>
        </p:sp>
      </p:grpSp>
      <p:grpSp>
        <p:nvGrpSpPr>
          <p:cNvPr id="7" name="Group 7"/>
          <p:cNvGrpSpPr/>
          <p:nvPr/>
        </p:nvGrpSpPr>
        <p:grpSpPr>
          <a:xfrm>
            <a:off x="1110615" y="4577715"/>
            <a:ext cx="3190875" cy="1131570"/>
            <a:chOff x="0" y="0"/>
            <a:chExt cx="4254500" cy="1508760"/>
          </a:xfrm>
        </p:grpSpPr>
        <p:sp>
          <p:nvSpPr>
            <p:cNvPr id="8" name="Freeform 8"/>
            <p:cNvSpPr/>
            <p:nvPr/>
          </p:nvSpPr>
          <p:spPr>
            <a:xfrm>
              <a:off x="46990" y="50800"/>
              <a:ext cx="4157980" cy="1418590"/>
            </a:xfrm>
            <a:custGeom>
              <a:avLst/>
              <a:gdLst/>
              <a:ahLst/>
              <a:cxnLst/>
              <a:rect l="l" t="t" r="r" b="b"/>
              <a:pathLst>
                <a:path w="4157980" h="1418590">
                  <a:moveTo>
                    <a:pt x="242570" y="0"/>
                  </a:moveTo>
                  <a:cubicBezTo>
                    <a:pt x="797560" y="43180"/>
                    <a:pt x="871220" y="110490"/>
                    <a:pt x="965200" y="137160"/>
                  </a:cubicBezTo>
                  <a:cubicBezTo>
                    <a:pt x="1056640" y="162560"/>
                    <a:pt x="1162050" y="143510"/>
                    <a:pt x="1248410" y="177800"/>
                  </a:cubicBezTo>
                  <a:cubicBezTo>
                    <a:pt x="1336040" y="213360"/>
                    <a:pt x="1388110" y="309880"/>
                    <a:pt x="1489710" y="347980"/>
                  </a:cubicBezTo>
                  <a:cubicBezTo>
                    <a:pt x="1626870" y="398780"/>
                    <a:pt x="1877060" y="372110"/>
                    <a:pt x="2018030" y="398780"/>
                  </a:cubicBezTo>
                  <a:cubicBezTo>
                    <a:pt x="2114550" y="417830"/>
                    <a:pt x="2176780" y="438150"/>
                    <a:pt x="2258060" y="468630"/>
                  </a:cubicBezTo>
                  <a:cubicBezTo>
                    <a:pt x="2348230" y="501650"/>
                    <a:pt x="2440940" y="561340"/>
                    <a:pt x="2533650" y="595630"/>
                  </a:cubicBezTo>
                  <a:cubicBezTo>
                    <a:pt x="2623820" y="628650"/>
                    <a:pt x="2719070" y="652780"/>
                    <a:pt x="2807970" y="671830"/>
                  </a:cubicBezTo>
                  <a:cubicBezTo>
                    <a:pt x="2890520" y="689610"/>
                    <a:pt x="2965450" y="689610"/>
                    <a:pt x="3051810" y="709930"/>
                  </a:cubicBezTo>
                  <a:cubicBezTo>
                    <a:pt x="3152140" y="734060"/>
                    <a:pt x="3268980" y="800100"/>
                    <a:pt x="3371850" y="811530"/>
                  </a:cubicBezTo>
                  <a:cubicBezTo>
                    <a:pt x="3463290" y="821690"/>
                    <a:pt x="3553460" y="792480"/>
                    <a:pt x="3637280" y="788670"/>
                  </a:cubicBezTo>
                  <a:cubicBezTo>
                    <a:pt x="3710940" y="784860"/>
                    <a:pt x="3789680" y="782320"/>
                    <a:pt x="3846830" y="787400"/>
                  </a:cubicBezTo>
                  <a:cubicBezTo>
                    <a:pt x="3886200" y="789940"/>
                    <a:pt x="3914140" y="793750"/>
                    <a:pt x="3945890" y="803910"/>
                  </a:cubicBezTo>
                  <a:cubicBezTo>
                    <a:pt x="3977640" y="814070"/>
                    <a:pt x="4008120" y="830580"/>
                    <a:pt x="4034790" y="850900"/>
                  </a:cubicBezTo>
                  <a:cubicBezTo>
                    <a:pt x="4061460" y="871220"/>
                    <a:pt x="4085590" y="896620"/>
                    <a:pt x="4103370" y="923290"/>
                  </a:cubicBezTo>
                  <a:cubicBezTo>
                    <a:pt x="4122420" y="951230"/>
                    <a:pt x="4136390" y="982980"/>
                    <a:pt x="4145280" y="1014730"/>
                  </a:cubicBezTo>
                  <a:cubicBezTo>
                    <a:pt x="4154170" y="1046480"/>
                    <a:pt x="4157980" y="1080770"/>
                    <a:pt x="4156710" y="1113790"/>
                  </a:cubicBezTo>
                  <a:cubicBezTo>
                    <a:pt x="4155440" y="1146810"/>
                    <a:pt x="4147820" y="1181100"/>
                    <a:pt x="4135120" y="1211580"/>
                  </a:cubicBezTo>
                  <a:cubicBezTo>
                    <a:pt x="4122420" y="1242060"/>
                    <a:pt x="4104640" y="1272540"/>
                    <a:pt x="4083050" y="1297940"/>
                  </a:cubicBezTo>
                  <a:cubicBezTo>
                    <a:pt x="4061460" y="1323340"/>
                    <a:pt x="4034790" y="1346200"/>
                    <a:pt x="4006850" y="1362710"/>
                  </a:cubicBezTo>
                  <a:cubicBezTo>
                    <a:pt x="3978910" y="1379220"/>
                    <a:pt x="3944620" y="1391920"/>
                    <a:pt x="3912870" y="1399540"/>
                  </a:cubicBezTo>
                  <a:cubicBezTo>
                    <a:pt x="3881120" y="1407160"/>
                    <a:pt x="3846830" y="1409700"/>
                    <a:pt x="3813810" y="1405890"/>
                  </a:cubicBezTo>
                  <a:cubicBezTo>
                    <a:pt x="3780790" y="1402080"/>
                    <a:pt x="3746500" y="1391920"/>
                    <a:pt x="3716020" y="1377950"/>
                  </a:cubicBezTo>
                  <a:cubicBezTo>
                    <a:pt x="3685540" y="1363980"/>
                    <a:pt x="3657600" y="1344930"/>
                    <a:pt x="3633470" y="1322070"/>
                  </a:cubicBezTo>
                  <a:cubicBezTo>
                    <a:pt x="3609340" y="1299210"/>
                    <a:pt x="3587750" y="1271270"/>
                    <a:pt x="3572510" y="1242060"/>
                  </a:cubicBezTo>
                  <a:cubicBezTo>
                    <a:pt x="3557270" y="1212850"/>
                    <a:pt x="3545840" y="1179830"/>
                    <a:pt x="3540760" y="1146810"/>
                  </a:cubicBezTo>
                  <a:cubicBezTo>
                    <a:pt x="3535680" y="1113790"/>
                    <a:pt x="3535680" y="1079500"/>
                    <a:pt x="3540760" y="1046480"/>
                  </a:cubicBezTo>
                  <a:cubicBezTo>
                    <a:pt x="3545840" y="1014730"/>
                    <a:pt x="3557270" y="981710"/>
                    <a:pt x="3572510" y="952500"/>
                  </a:cubicBezTo>
                  <a:cubicBezTo>
                    <a:pt x="3587750" y="923290"/>
                    <a:pt x="3609340" y="895350"/>
                    <a:pt x="3633470" y="872490"/>
                  </a:cubicBezTo>
                  <a:cubicBezTo>
                    <a:pt x="3657600" y="849630"/>
                    <a:pt x="3686810" y="830580"/>
                    <a:pt x="3717290" y="816610"/>
                  </a:cubicBezTo>
                  <a:cubicBezTo>
                    <a:pt x="3747770" y="802640"/>
                    <a:pt x="3780790" y="792480"/>
                    <a:pt x="3813810" y="788670"/>
                  </a:cubicBezTo>
                  <a:cubicBezTo>
                    <a:pt x="3846830" y="784860"/>
                    <a:pt x="3881120" y="787400"/>
                    <a:pt x="3912870" y="795020"/>
                  </a:cubicBezTo>
                  <a:cubicBezTo>
                    <a:pt x="3944620" y="802640"/>
                    <a:pt x="3978910" y="815340"/>
                    <a:pt x="4006850" y="831850"/>
                  </a:cubicBezTo>
                  <a:cubicBezTo>
                    <a:pt x="4034790" y="848360"/>
                    <a:pt x="4061460" y="871220"/>
                    <a:pt x="4083050" y="896620"/>
                  </a:cubicBezTo>
                  <a:cubicBezTo>
                    <a:pt x="4104640" y="922020"/>
                    <a:pt x="4122420" y="952500"/>
                    <a:pt x="4135120" y="982980"/>
                  </a:cubicBezTo>
                  <a:cubicBezTo>
                    <a:pt x="4147820" y="1013460"/>
                    <a:pt x="4155440" y="1047750"/>
                    <a:pt x="4156710" y="1080770"/>
                  </a:cubicBezTo>
                  <a:cubicBezTo>
                    <a:pt x="4157980" y="1113790"/>
                    <a:pt x="4154170" y="1148080"/>
                    <a:pt x="4145280" y="1179830"/>
                  </a:cubicBezTo>
                  <a:cubicBezTo>
                    <a:pt x="4136390" y="1211580"/>
                    <a:pt x="4122420" y="1243330"/>
                    <a:pt x="4103370" y="1271270"/>
                  </a:cubicBezTo>
                  <a:cubicBezTo>
                    <a:pt x="4085590" y="1297940"/>
                    <a:pt x="4061460" y="1323340"/>
                    <a:pt x="4034790" y="1343660"/>
                  </a:cubicBezTo>
                  <a:cubicBezTo>
                    <a:pt x="4008120" y="1363980"/>
                    <a:pt x="3977640" y="1380490"/>
                    <a:pt x="3945890" y="1390650"/>
                  </a:cubicBezTo>
                  <a:cubicBezTo>
                    <a:pt x="3914140" y="1400810"/>
                    <a:pt x="3888740" y="1403350"/>
                    <a:pt x="3846830" y="1407160"/>
                  </a:cubicBezTo>
                  <a:cubicBezTo>
                    <a:pt x="3771900" y="1413510"/>
                    <a:pt x="3663950" y="1418590"/>
                    <a:pt x="3535680" y="1404620"/>
                  </a:cubicBezTo>
                  <a:cubicBezTo>
                    <a:pt x="3322320" y="1383030"/>
                    <a:pt x="2875280" y="1305560"/>
                    <a:pt x="2693670" y="1234440"/>
                  </a:cubicBezTo>
                  <a:cubicBezTo>
                    <a:pt x="2597150" y="1196340"/>
                    <a:pt x="2561590" y="1139190"/>
                    <a:pt x="2487930" y="1109980"/>
                  </a:cubicBezTo>
                  <a:cubicBezTo>
                    <a:pt x="2414270" y="1080770"/>
                    <a:pt x="2332990" y="1070610"/>
                    <a:pt x="2251710" y="1057910"/>
                  </a:cubicBezTo>
                  <a:cubicBezTo>
                    <a:pt x="2164080" y="1043940"/>
                    <a:pt x="2070100" y="1056640"/>
                    <a:pt x="1979930" y="1032510"/>
                  </a:cubicBezTo>
                  <a:cubicBezTo>
                    <a:pt x="1883410" y="1007110"/>
                    <a:pt x="1803400" y="939800"/>
                    <a:pt x="1694180" y="900430"/>
                  </a:cubicBezTo>
                  <a:cubicBezTo>
                    <a:pt x="1555750" y="850900"/>
                    <a:pt x="1337310" y="824230"/>
                    <a:pt x="1209040" y="772160"/>
                  </a:cubicBezTo>
                  <a:cubicBezTo>
                    <a:pt x="1117600" y="734060"/>
                    <a:pt x="1066800" y="681990"/>
                    <a:pt x="986790" y="643890"/>
                  </a:cubicBezTo>
                  <a:cubicBezTo>
                    <a:pt x="900430" y="603250"/>
                    <a:pt x="801370" y="563880"/>
                    <a:pt x="704850" y="537210"/>
                  </a:cubicBezTo>
                  <a:cubicBezTo>
                    <a:pt x="608330" y="510540"/>
                    <a:pt x="499110" y="492760"/>
                    <a:pt x="406400" y="482600"/>
                  </a:cubicBezTo>
                  <a:cubicBezTo>
                    <a:pt x="327660" y="473710"/>
                    <a:pt x="232410" y="483870"/>
                    <a:pt x="184150" y="473710"/>
                  </a:cubicBezTo>
                  <a:cubicBezTo>
                    <a:pt x="160020" y="468630"/>
                    <a:pt x="149860" y="463550"/>
                    <a:pt x="130810" y="452120"/>
                  </a:cubicBezTo>
                  <a:cubicBezTo>
                    <a:pt x="104140" y="435610"/>
                    <a:pt x="66040" y="406400"/>
                    <a:pt x="44450" y="375920"/>
                  </a:cubicBezTo>
                  <a:cubicBezTo>
                    <a:pt x="22860" y="345440"/>
                    <a:pt x="8890" y="299720"/>
                    <a:pt x="3810" y="269240"/>
                  </a:cubicBezTo>
                  <a:cubicBezTo>
                    <a:pt x="0" y="247650"/>
                    <a:pt x="1270" y="229870"/>
                    <a:pt x="3810" y="210820"/>
                  </a:cubicBezTo>
                  <a:cubicBezTo>
                    <a:pt x="6350" y="191770"/>
                    <a:pt x="8890" y="175260"/>
                    <a:pt x="17780" y="154940"/>
                  </a:cubicBezTo>
                  <a:cubicBezTo>
                    <a:pt x="30480" y="125730"/>
                    <a:pt x="54610" y="83820"/>
                    <a:pt x="82550" y="59690"/>
                  </a:cubicBezTo>
                  <a:cubicBezTo>
                    <a:pt x="110490" y="34290"/>
                    <a:pt x="154940" y="15240"/>
                    <a:pt x="185420" y="6350"/>
                  </a:cubicBezTo>
                  <a:cubicBezTo>
                    <a:pt x="207010" y="0"/>
                    <a:pt x="242570" y="0"/>
                    <a:pt x="242570" y="0"/>
                  </a:cubicBezTo>
                </a:path>
              </a:pathLst>
            </a:custGeom>
            <a:solidFill>
              <a:srgbClr val="17161C"/>
            </a:solidFill>
            <a:ln>
              <a:noFill/>
            </a:ln>
          </p:spPr>
        </p:sp>
      </p:grpSp>
      <p:grpSp>
        <p:nvGrpSpPr>
          <p:cNvPr id="9" name="Group 9"/>
          <p:cNvGrpSpPr/>
          <p:nvPr/>
        </p:nvGrpSpPr>
        <p:grpSpPr>
          <a:xfrm>
            <a:off x="0" y="6459855"/>
            <a:ext cx="17540288" cy="4482465"/>
            <a:chOff x="0" y="0"/>
            <a:chExt cx="23387050" cy="5976620"/>
          </a:xfrm>
        </p:grpSpPr>
        <p:sp>
          <p:nvSpPr>
            <p:cNvPr id="10" name="Freeform 10"/>
            <p:cNvSpPr/>
            <p:nvPr/>
          </p:nvSpPr>
          <p:spPr>
            <a:xfrm>
              <a:off x="41910" y="46990"/>
              <a:ext cx="23295610" cy="5881370"/>
            </a:xfrm>
            <a:custGeom>
              <a:avLst/>
              <a:gdLst/>
              <a:ahLst/>
              <a:cxnLst/>
              <a:rect l="l" t="t" r="r" b="b"/>
              <a:pathLst>
                <a:path w="23295610" h="5881370">
                  <a:moveTo>
                    <a:pt x="274320" y="3810"/>
                  </a:moveTo>
                  <a:cubicBezTo>
                    <a:pt x="1014730" y="140970"/>
                    <a:pt x="1252220" y="260350"/>
                    <a:pt x="1416050" y="318770"/>
                  </a:cubicBezTo>
                  <a:cubicBezTo>
                    <a:pt x="1529080" y="359410"/>
                    <a:pt x="1614170" y="377190"/>
                    <a:pt x="1706880" y="415290"/>
                  </a:cubicBezTo>
                  <a:cubicBezTo>
                    <a:pt x="1795780" y="452120"/>
                    <a:pt x="1878330" y="505460"/>
                    <a:pt x="1962150" y="541020"/>
                  </a:cubicBezTo>
                  <a:cubicBezTo>
                    <a:pt x="2039620" y="572770"/>
                    <a:pt x="2112010" y="599440"/>
                    <a:pt x="2189480" y="621030"/>
                  </a:cubicBezTo>
                  <a:cubicBezTo>
                    <a:pt x="2266950" y="642620"/>
                    <a:pt x="2327910" y="654050"/>
                    <a:pt x="2426970" y="671830"/>
                  </a:cubicBezTo>
                  <a:cubicBezTo>
                    <a:pt x="2588260" y="701040"/>
                    <a:pt x="2910840" y="730250"/>
                    <a:pt x="3068320" y="769620"/>
                  </a:cubicBezTo>
                  <a:cubicBezTo>
                    <a:pt x="3163570" y="793750"/>
                    <a:pt x="3210560" y="825500"/>
                    <a:pt x="3293110" y="847090"/>
                  </a:cubicBezTo>
                  <a:cubicBezTo>
                    <a:pt x="3389630" y="871220"/>
                    <a:pt x="3484880" y="876300"/>
                    <a:pt x="3611880" y="901700"/>
                  </a:cubicBezTo>
                  <a:cubicBezTo>
                    <a:pt x="3801110" y="938530"/>
                    <a:pt x="4118610" y="1004570"/>
                    <a:pt x="4319270" y="1057910"/>
                  </a:cubicBezTo>
                  <a:cubicBezTo>
                    <a:pt x="4471670" y="1097280"/>
                    <a:pt x="4596130" y="1146810"/>
                    <a:pt x="4715510" y="1178560"/>
                  </a:cubicBezTo>
                  <a:cubicBezTo>
                    <a:pt x="4812030" y="1203960"/>
                    <a:pt x="4889500" y="1215390"/>
                    <a:pt x="4978400" y="1240790"/>
                  </a:cubicBezTo>
                  <a:cubicBezTo>
                    <a:pt x="5072380" y="1267460"/>
                    <a:pt x="5168900" y="1315720"/>
                    <a:pt x="5265420" y="1338580"/>
                  </a:cubicBezTo>
                  <a:cubicBezTo>
                    <a:pt x="5359400" y="1360170"/>
                    <a:pt x="5458460" y="1353820"/>
                    <a:pt x="5552440" y="1375410"/>
                  </a:cubicBezTo>
                  <a:cubicBezTo>
                    <a:pt x="5645150" y="1397000"/>
                    <a:pt x="5735320" y="1440180"/>
                    <a:pt x="5825490" y="1465580"/>
                  </a:cubicBezTo>
                  <a:cubicBezTo>
                    <a:pt x="5913120" y="1490980"/>
                    <a:pt x="5995670" y="1511300"/>
                    <a:pt x="6088380" y="1529080"/>
                  </a:cubicBezTo>
                  <a:cubicBezTo>
                    <a:pt x="6191250" y="1548130"/>
                    <a:pt x="6268720" y="1543050"/>
                    <a:pt x="6416040" y="1573530"/>
                  </a:cubicBezTo>
                  <a:cubicBezTo>
                    <a:pt x="6737350" y="1640840"/>
                    <a:pt x="7592060" y="1946910"/>
                    <a:pt x="7923530" y="2000250"/>
                  </a:cubicBezTo>
                  <a:cubicBezTo>
                    <a:pt x="8082280" y="2025650"/>
                    <a:pt x="8138160" y="1997710"/>
                    <a:pt x="8281670" y="2015490"/>
                  </a:cubicBezTo>
                  <a:cubicBezTo>
                    <a:pt x="8502650" y="2043430"/>
                    <a:pt x="8903970" y="2137410"/>
                    <a:pt x="9116060" y="2190750"/>
                  </a:cubicBezTo>
                  <a:cubicBezTo>
                    <a:pt x="9248140" y="2223770"/>
                    <a:pt x="9329420" y="2268220"/>
                    <a:pt x="9434830" y="2286000"/>
                  </a:cubicBezTo>
                  <a:cubicBezTo>
                    <a:pt x="9533890" y="2302510"/>
                    <a:pt x="9611360" y="2283460"/>
                    <a:pt x="9726930" y="2301240"/>
                  </a:cubicBezTo>
                  <a:cubicBezTo>
                    <a:pt x="9904730" y="2329180"/>
                    <a:pt x="10199370" y="2435860"/>
                    <a:pt x="10388600" y="2476500"/>
                  </a:cubicBezTo>
                  <a:cubicBezTo>
                    <a:pt x="10527030" y="2505710"/>
                    <a:pt x="10641330" y="2509520"/>
                    <a:pt x="10753090" y="2534920"/>
                  </a:cubicBezTo>
                  <a:cubicBezTo>
                    <a:pt x="10852150" y="2557780"/>
                    <a:pt x="10932160" y="2598420"/>
                    <a:pt x="11029950" y="2617470"/>
                  </a:cubicBezTo>
                  <a:cubicBezTo>
                    <a:pt x="11134090" y="2637790"/>
                    <a:pt x="11221720" y="2628900"/>
                    <a:pt x="11360150" y="2651760"/>
                  </a:cubicBezTo>
                  <a:cubicBezTo>
                    <a:pt x="11602720" y="2691130"/>
                    <a:pt x="12058650" y="2814320"/>
                    <a:pt x="12350750" y="2872740"/>
                  </a:cubicBezTo>
                  <a:cubicBezTo>
                    <a:pt x="12580620" y="2918460"/>
                    <a:pt x="12799060" y="2943860"/>
                    <a:pt x="12971779" y="2981960"/>
                  </a:cubicBezTo>
                  <a:cubicBezTo>
                    <a:pt x="13097510" y="3009900"/>
                    <a:pt x="13196570" y="3036570"/>
                    <a:pt x="13293090" y="3069590"/>
                  </a:cubicBezTo>
                  <a:cubicBezTo>
                    <a:pt x="13375640" y="3098800"/>
                    <a:pt x="13417551" y="3135630"/>
                    <a:pt x="13517879" y="3164840"/>
                  </a:cubicBezTo>
                  <a:cubicBezTo>
                    <a:pt x="13703301" y="3218180"/>
                    <a:pt x="14084301" y="3242310"/>
                    <a:pt x="14339570" y="3300730"/>
                  </a:cubicBezTo>
                  <a:cubicBezTo>
                    <a:pt x="14566901" y="3352800"/>
                    <a:pt x="14800579" y="3449320"/>
                    <a:pt x="14975840" y="3488690"/>
                  </a:cubicBezTo>
                  <a:cubicBezTo>
                    <a:pt x="15096490" y="3515360"/>
                    <a:pt x="15179040" y="3515360"/>
                    <a:pt x="15284451" y="3538220"/>
                  </a:cubicBezTo>
                  <a:cubicBezTo>
                    <a:pt x="15397479" y="3562350"/>
                    <a:pt x="15500351" y="3600450"/>
                    <a:pt x="15629890" y="3629660"/>
                  </a:cubicBezTo>
                  <a:cubicBezTo>
                    <a:pt x="15794990" y="3666490"/>
                    <a:pt x="15974060" y="3686810"/>
                    <a:pt x="16195040" y="3735070"/>
                  </a:cubicBezTo>
                  <a:cubicBezTo>
                    <a:pt x="16516351" y="3804920"/>
                    <a:pt x="17052290" y="3945890"/>
                    <a:pt x="17368520" y="4029710"/>
                  </a:cubicBezTo>
                  <a:cubicBezTo>
                    <a:pt x="17584420" y="4086860"/>
                    <a:pt x="17760951" y="4145280"/>
                    <a:pt x="17909540" y="4180840"/>
                  </a:cubicBezTo>
                  <a:cubicBezTo>
                    <a:pt x="18012410" y="4204970"/>
                    <a:pt x="18086070" y="4210050"/>
                    <a:pt x="18172429" y="4232910"/>
                  </a:cubicBezTo>
                  <a:cubicBezTo>
                    <a:pt x="18260060" y="4255770"/>
                    <a:pt x="18340070" y="4292600"/>
                    <a:pt x="18430240" y="4316730"/>
                  </a:cubicBezTo>
                  <a:cubicBezTo>
                    <a:pt x="18528029" y="4342130"/>
                    <a:pt x="18643601" y="4364990"/>
                    <a:pt x="18741390" y="4378960"/>
                  </a:cubicBezTo>
                  <a:cubicBezTo>
                    <a:pt x="18826479" y="4391660"/>
                    <a:pt x="18902679" y="4385310"/>
                    <a:pt x="18983960" y="4400550"/>
                  </a:cubicBezTo>
                  <a:cubicBezTo>
                    <a:pt x="19069051" y="4415790"/>
                    <a:pt x="19140170" y="4448810"/>
                    <a:pt x="19240501" y="4471670"/>
                  </a:cubicBezTo>
                  <a:cubicBezTo>
                    <a:pt x="19377660" y="4503420"/>
                    <a:pt x="19579590" y="4523740"/>
                    <a:pt x="19731990" y="4563110"/>
                  </a:cubicBezTo>
                  <a:cubicBezTo>
                    <a:pt x="19869151" y="4598670"/>
                    <a:pt x="20002501" y="4663440"/>
                    <a:pt x="20118070" y="4691380"/>
                  </a:cubicBezTo>
                  <a:cubicBezTo>
                    <a:pt x="20209510" y="4712970"/>
                    <a:pt x="20280629" y="4721860"/>
                    <a:pt x="20366990" y="4730750"/>
                  </a:cubicBezTo>
                  <a:cubicBezTo>
                    <a:pt x="20459701" y="4740910"/>
                    <a:pt x="20557490" y="4728210"/>
                    <a:pt x="20657820" y="4745990"/>
                  </a:cubicBezTo>
                  <a:cubicBezTo>
                    <a:pt x="20768310" y="4765040"/>
                    <a:pt x="20895310" y="4822190"/>
                    <a:pt x="20999451" y="4848860"/>
                  </a:cubicBezTo>
                  <a:cubicBezTo>
                    <a:pt x="21084540" y="4870450"/>
                    <a:pt x="21150579" y="4876800"/>
                    <a:pt x="21235670" y="4897120"/>
                  </a:cubicBezTo>
                  <a:cubicBezTo>
                    <a:pt x="21337270" y="4922520"/>
                    <a:pt x="21438870" y="4954270"/>
                    <a:pt x="21568410" y="4992370"/>
                  </a:cubicBezTo>
                  <a:cubicBezTo>
                    <a:pt x="21752560" y="5046980"/>
                    <a:pt x="22059901" y="5132070"/>
                    <a:pt x="22233890" y="5193030"/>
                  </a:cubicBezTo>
                  <a:cubicBezTo>
                    <a:pt x="22349460" y="5233670"/>
                    <a:pt x="22426929" y="5273040"/>
                    <a:pt x="22518370" y="5304790"/>
                  </a:cubicBezTo>
                  <a:cubicBezTo>
                    <a:pt x="22600920" y="5332730"/>
                    <a:pt x="22673310" y="5363210"/>
                    <a:pt x="22757129" y="5374640"/>
                  </a:cubicBezTo>
                  <a:cubicBezTo>
                    <a:pt x="22847301" y="5387340"/>
                    <a:pt x="22975570" y="5367020"/>
                    <a:pt x="23041610" y="5372100"/>
                  </a:cubicBezTo>
                  <a:cubicBezTo>
                    <a:pt x="23077170" y="5374640"/>
                    <a:pt x="23097490" y="5377180"/>
                    <a:pt x="23122890" y="5386070"/>
                  </a:cubicBezTo>
                  <a:cubicBezTo>
                    <a:pt x="23148290" y="5394960"/>
                    <a:pt x="23173690" y="5407660"/>
                    <a:pt x="23195279" y="5424170"/>
                  </a:cubicBezTo>
                  <a:cubicBezTo>
                    <a:pt x="23216870" y="5440680"/>
                    <a:pt x="23235920" y="5461000"/>
                    <a:pt x="23251160" y="5483860"/>
                  </a:cubicBezTo>
                  <a:cubicBezTo>
                    <a:pt x="23266401" y="5506720"/>
                    <a:pt x="23277829" y="5532120"/>
                    <a:pt x="23285451" y="5558790"/>
                  </a:cubicBezTo>
                  <a:cubicBezTo>
                    <a:pt x="23293070" y="5584190"/>
                    <a:pt x="23295610" y="5613400"/>
                    <a:pt x="23294340" y="5640070"/>
                  </a:cubicBezTo>
                  <a:cubicBezTo>
                    <a:pt x="23293070" y="5666740"/>
                    <a:pt x="23286720" y="5694680"/>
                    <a:pt x="23276560" y="5720080"/>
                  </a:cubicBezTo>
                  <a:cubicBezTo>
                    <a:pt x="23266401" y="5745480"/>
                    <a:pt x="23251160" y="5769610"/>
                    <a:pt x="23233379" y="5789930"/>
                  </a:cubicBezTo>
                  <a:cubicBezTo>
                    <a:pt x="23215601" y="5810250"/>
                    <a:pt x="23194010" y="5828030"/>
                    <a:pt x="23171151" y="5842000"/>
                  </a:cubicBezTo>
                  <a:cubicBezTo>
                    <a:pt x="23148290" y="5855970"/>
                    <a:pt x="23121620" y="5867400"/>
                    <a:pt x="23094951" y="5872480"/>
                  </a:cubicBezTo>
                  <a:cubicBezTo>
                    <a:pt x="23068279" y="5877560"/>
                    <a:pt x="23040340" y="5878830"/>
                    <a:pt x="23013670" y="5876290"/>
                  </a:cubicBezTo>
                  <a:cubicBezTo>
                    <a:pt x="22987001" y="5873750"/>
                    <a:pt x="22959060" y="5866130"/>
                    <a:pt x="22934929" y="5854700"/>
                  </a:cubicBezTo>
                  <a:cubicBezTo>
                    <a:pt x="22910801" y="5843270"/>
                    <a:pt x="22885401" y="5828030"/>
                    <a:pt x="22866351" y="5808980"/>
                  </a:cubicBezTo>
                  <a:cubicBezTo>
                    <a:pt x="22847301" y="5789930"/>
                    <a:pt x="22830790" y="5767070"/>
                    <a:pt x="22818090" y="5742940"/>
                  </a:cubicBezTo>
                  <a:cubicBezTo>
                    <a:pt x="22805390" y="5718810"/>
                    <a:pt x="22795229" y="5692140"/>
                    <a:pt x="22791420" y="5665470"/>
                  </a:cubicBezTo>
                  <a:cubicBezTo>
                    <a:pt x="22787610" y="5638800"/>
                    <a:pt x="22787610" y="5610860"/>
                    <a:pt x="22791420" y="5584190"/>
                  </a:cubicBezTo>
                  <a:cubicBezTo>
                    <a:pt x="22795229" y="5557520"/>
                    <a:pt x="22805390" y="5530850"/>
                    <a:pt x="22818090" y="5506720"/>
                  </a:cubicBezTo>
                  <a:cubicBezTo>
                    <a:pt x="22830790" y="5482590"/>
                    <a:pt x="22847301" y="5459730"/>
                    <a:pt x="22867620" y="5440680"/>
                  </a:cubicBezTo>
                  <a:cubicBezTo>
                    <a:pt x="22886670" y="5421630"/>
                    <a:pt x="22912070" y="5406390"/>
                    <a:pt x="22936201" y="5394960"/>
                  </a:cubicBezTo>
                  <a:cubicBezTo>
                    <a:pt x="22960329" y="5383530"/>
                    <a:pt x="22988270" y="5375910"/>
                    <a:pt x="23014940" y="5373370"/>
                  </a:cubicBezTo>
                  <a:cubicBezTo>
                    <a:pt x="23041610" y="5370830"/>
                    <a:pt x="23069551" y="5372100"/>
                    <a:pt x="23096220" y="5378450"/>
                  </a:cubicBezTo>
                  <a:cubicBezTo>
                    <a:pt x="23122890" y="5384800"/>
                    <a:pt x="23149560" y="5394960"/>
                    <a:pt x="23172420" y="5408930"/>
                  </a:cubicBezTo>
                  <a:cubicBezTo>
                    <a:pt x="23195279" y="5422900"/>
                    <a:pt x="23216870" y="5441950"/>
                    <a:pt x="23234651" y="5462270"/>
                  </a:cubicBezTo>
                  <a:cubicBezTo>
                    <a:pt x="23252429" y="5482590"/>
                    <a:pt x="23266401" y="5506720"/>
                    <a:pt x="23276560" y="5532120"/>
                  </a:cubicBezTo>
                  <a:cubicBezTo>
                    <a:pt x="23286720" y="5557520"/>
                    <a:pt x="23293070" y="5585460"/>
                    <a:pt x="23294340" y="5612130"/>
                  </a:cubicBezTo>
                  <a:cubicBezTo>
                    <a:pt x="23295610" y="5638800"/>
                    <a:pt x="23293070" y="5668010"/>
                    <a:pt x="23285451" y="5693410"/>
                  </a:cubicBezTo>
                  <a:cubicBezTo>
                    <a:pt x="23277829" y="5720080"/>
                    <a:pt x="23265129" y="5745480"/>
                    <a:pt x="23249890" y="5768340"/>
                  </a:cubicBezTo>
                  <a:cubicBezTo>
                    <a:pt x="23234651" y="5789930"/>
                    <a:pt x="23215601" y="5810250"/>
                    <a:pt x="23194010" y="5826760"/>
                  </a:cubicBezTo>
                  <a:cubicBezTo>
                    <a:pt x="23172420" y="5843270"/>
                    <a:pt x="23147020" y="5855970"/>
                    <a:pt x="23121620" y="5864860"/>
                  </a:cubicBezTo>
                  <a:cubicBezTo>
                    <a:pt x="23096220" y="5873750"/>
                    <a:pt x="23069551" y="5876290"/>
                    <a:pt x="23040340" y="5878830"/>
                  </a:cubicBezTo>
                  <a:cubicBezTo>
                    <a:pt x="23004779" y="5881370"/>
                    <a:pt x="22969220" y="5878830"/>
                    <a:pt x="22920960" y="5875020"/>
                  </a:cubicBezTo>
                  <a:cubicBezTo>
                    <a:pt x="22847301" y="5869940"/>
                    <a:pt x="22733001" y="5862320"/>
                    <a:pt x="22640290" y="5840730"/>
                  </a:cubicBezTo>
                  <a:cubicBezTo>
                    <a:pt x="22545040" y="5819140"/>
                    <a:pt x="22445979" y="5781040"/>
                    <a:pt x="22355810" y="5745480"/>
                  </a:cubicBezTo>
                  <a:cubicBezTo>
                    <a:pt x="22270720" y="5712460"/>
                    <a:pt x="22198329" y="5671820"/>
                    <a:pt x="22114510" y="5638800"/>
                  </a:cubicBezTo>
                  <a:cubicBezTo>
                    <a:pt x="22028151" y="5604510"/>
                    <a:pt x="21955760" y="5581650"/>
                    <a:pt x="21845270" y="5543550"/>
                  </a:cubicBezTo>
                  <a:cubicBezTo>
                    <a:pt x="21667470" y="5483860"/>
                    <a:pt x="21332190" y="5367020"/>
                    <a:pt x="21146770" y="5317490"/>
                  </a:cubicBezTo>
                  <a:cubicBezTo>
                    <a:pt x="21027390" y="5285740"/>
                    <a:pt x="20938490" y="5283200"/>
                    <a:pt x="20847051" y="5253990"/>
                  </a:cubicBezTo>
                  <a:cubicBezTo>
                    <a:pt x="20765770" y="5228590"/>
                    <a:pt x="20718779" y="5185410"/>
                    <a:pt x="20623529" y="5158740"/>
                  </a:cubicBezTo>
                  <a:cubicBezTo>
                    <a:pt x="20471129" y="5115560"/>
                    <a:pt x="20241260" y="5109210"/>
                    <a:pt x="20008851" y="5063490"/>
                  </a:cubicBezTo>
                  <a:cubicBezTo>
                    <a:pt x="19700240" y="5003800"/>
                    <a:pt x="19179540" y="4852670"/>
                    <a:pt x="18940779" y="4812030"/>
                  </a:cubicBezTo>
                  <a:cubicBezTo>
                    <a:pt x="18822670" y="4791710"/>
                    <a:pt x="18796001" y="4803140"/>
                    <a:pt x="18671540" y="4782820"/>
                  </a:cubicBezTo>
                  <a:cubicBezTo>
                    <a:pt x="18387060" y="4734560"/>
                    <a:pt x="17687290" y="4551680"/>
                    <a:pt x="17275810" y="4465320"/>
                  </a:cubicBezTo>
                  <a:cubicBezTo>
                    <a:pt x="16953229" y="4398010"/>
                    <a:pt x="16654779" y="4340860"/>
                    <a:pt x="16407129" y="4297680"/>
                  </a:cubicBezTo>
                  <a:cubicBezTo>
                    <a:pt x="16222979" y="4265930"/>
                    <a:pt x="16057879" y="4253230"/>
                    <a:pt x="15924529" y="4224020"/>
                  </a:cubicBezTo>
                  <a:cubicBezTo>
                    <a:pt x="15826740" y="4202430"/>
                    <a:pt x="15786101" y="4180840"/>
                    <a:pt x="15674340" y="4152900"/>
                  </a:cubicBezTo>
                  <a:cubicBezTo>
                    <a:pt x="15453360" y="4097020"/>
                    <a:pt x="14968220" y="4003040"/>
                    <a:pt x="14677390" y="3930650"/>
                  </a:cubicBezTo>
                  <a:cubicBezTo>
                    <a:pt x="14447520" y="3873500"/>
                    <a:pt x="14265910" y="3807460"/>
                    <a:pt x="14063979" y="3764280"/>
                  </a:cubicBezTo>
                  <a:cubicBezTo>
                    <a:pt x="13872210" y="3723640"/>
                    <a:pt x="13682979" y="3722370"/>
                    <a:pt x="13493751" y="3676650"/>
                  </a:cubicBezTo>
                  <a:cubicBezTo>
                    <a:pt x="13298170" y="3629660"/>
                    <a:pt x="13130529" y="3536950"/>
                    <a:pt x="12912090" y="3479800"/>
                  </a:cubicBezTo>
                  <a:cubicBezTo>
                    <a:pt x="12644120" y="3409950"/>
                    <a:pt x="12280900" y="3369310"/>
                    <a:pt x="12000230" y="3309620"/>
                  </a:cubicBezTo>
                  <a:cubicBezTo>
                    <a:pt x="11757660" y="3258820"/>
                    <a:pt x="11526520" y="3186430"/>
                    <a:pt x="11325860" y="3150870"/>
                  </a:cubicBezTo>
                  <a:cubicBezTo>
                    <a:pt x="11167110" y="3122930"/>
                    <a:pt x="11062970" y="3125470"/>
                    <a:pt x="10896600" y="3100070"/>
                  </a:cubicBezTo>
                  <a:cubicBezTo>
                    <a:pt x="10664190" y="3064510"/>
                    <a:pt x="10281920" y="2990850"/>
                    <a:pt x="10062210" y="2941320"/>
                  </a:cubicBezTo>
                  <a:cubicBezTo>
                    <a:pt x="9917430" y="2908300"/>
                    <a:pt x="9819640" y="2866390"/>
                    <a:pt x="9705340" y="2848610"/>
                  </a:cubicBezTo>
                  <a:cubicBezTo>
                    <a:pt x="9601200" y="2832100"/>
                    <a:pt x="9516110" y="2851150"/>
                    <a:pt x="9403080" y="2833370"/>
                  </a:cubicBezTo>
                  <a:cubicBezTo>
                    <a:pt x="9251950" y="2810510"/>
                    <a:pt x="9062720" y="2740660"/>
                    <a:pt x="8881110" y="2697480"/>
                  </a:cubicBezTo>
                  <a:cubicBezTo>
                    <a:pt x="8685530" y="2650490"/>
                    <a:pt x="8445500" y="2584450"/>
                    <a:pt x="8268970" y="2562860"/>
                  </a:cubicBezTo>
                  <a:cubicBezTo>
                    <a:pt x="8136890" y="2546350"/>
                    <a:pt x="8056880" y="2570480"/>
                    <a:pt x="7919720" y="2552700"/>
                  </a:cubicBezTo>
                  <a:cubicBezTo>
                    <a:pt x="7719060" y="2527300"/>
                    <a:pt x="7412990" y="2443480"/>
                    <a:pt x="7188200" y="2383790"/>
                  </a:cubicBezTo>
                  <a:cubicBezTo>
                    <a:pt x="6993890" y="2331720"/>
                    <a:pt x="6789420" y="2268220"/>
                    <a:pt x="6647180" y="2221230"/>
                  </a:cubicBezTo>
                  <a:cubicBezTo>
                    <a:pt x="6553200" y="2189480"/>
                    <a:pt x="6502400" y="2159000"/>
                    <a:pt x="6413500" y="2136140"/>
                  </a:cubicBezTo>
                  <a:cubicBezTo>
                    <a:pt x="6304280" y="2108200"/>
                    <a:pt x="6160770" y="2103120"/>
                    <a:pt x="6036310" y="2081530"/>
                  </a:cubicBezTo>
                  <a:cubicBezTo>
                    <a:pt x="5913120" y="2059940"/>
                    <a:pt x="5811520" y="2039620"/>
                    <a:pt x="5671820" y="2004060"/>
                  </a:cubicBezTo>
                  <a:cubicBezTo>
                    <a:pt x="5480050" y="1954530"/>
                    <a:pt x="5181600" y="1846580"/>
                    <a:pt x="4996180" y="1800860"/>
                  </a:cubicBezTo>
                  <a:cubicBezTo>
                    <a:pt x="4869180" y="1769110"/>
                    <a:pt x="4770120" y="1762760"/>
                    <a:pt x="4669790" y="1736090"/>
                  </a:cubicBezTo>
                  <a:cubicBezTo>
                    <a:pt x="4580890" y="1713230"/>
                    <a:pt x="4522470" y="1684020"/>
                    <a:pt x="4422140" y="1654810"/>
                  </a:cubicBezTo>
                  <a:cubicBezTo>
                    <a:pt x="4268470" y="1610360"/>
                    <a:pt x="4046220" y="1558290"/>
                    <a:pt x="3835400" y="1507490"/>
                  </a:cubicBezTo>
                  <a:cubicBezTo>
                    <a:pt x="3587750" y="1449070"/>
                    <a:pt x="3241040" y="1362710"/>
                    <a:pt x="3028950" y="1327150"/>
                  </a:cubicBezTo>
                  <a:cubicBezTo>
                    <a:pt x="2891790" y="1304290"/>
                    <a:pt x="2791460" y="1305560"/>
                    <a:pt x="2688590" y="1287780"/>
                  </a:cubicBezTo>
                  <a:cubicBezTo>
                    <a:pt x="2602230" y="1272540"/>
                    <a:pt x="2533650" y="1247140"/>
                    <a:pt x="2451100" y="1231900"/>
                  </a:cubicBezTo>
                  <a:cubicBezTo>
                    <a:pt x="2363470" y="1215390"/>
                    <a:pt x="2264410" y="1212850"/>
                    <a:pt x="2176780" y="1192530"/>
                  </a:cubicBezTo>
                  <a:cubicBezTo>
                    <a:pt x="2092960" y="1173480"/>
                    <a:pt x="2021840" y="1149350"/>
                    <a:pt x="1934210" y="1117600"/>
                  </a:cubicBezTo>
                  <a:cubicBezTo>
                    <a:pt x="1826260" y="1078230"/>
                    <a:pt x="1687830" y="1021080"/>
                    <a:pt x="1577340" y="966470"/>
                  </a:cubicBezTo>
                  <a:cubicBezTo>
                    <a:pt x="1475740" y="916940"/>
                    <a:pt x="1405890" y="862330"/>
                    <a:pt x="1294130" y="806450"/>
                  </a:cubicBezTo>
                  <a:cubicBezTo>
                    <a:pt x="1143000" y="731520"/>
                    <a:pt x="933450" y="619760"/>
                    <a:pt x="749300" y="566420"/>
                  </a:cubicBezTo>
                  <a:cubicBezTo>
                    <a:pt x="574040" y="515620"/>
                    <a:pt x="325120" y="513080"/>
                    <a:pt x="214630" y="483870"/>
                  </a:cubicBezTo>
                  <a:cubicBezTo>
                    <a:pt x="163830" y="469900"/>
                    <a:pt x="135890" y="463550"/>
                    <a:pt x="105410" y="441960"/>
                  </a:cubicBezTo>
                  <a:cubicBezTo>
                    <a:pt x="74930" y="420370"/>
                    <a:pt x="45720" y="382270"/>
                    <a:pt x="29210" y="355600"/>
                  </a:cubicBezTo>
                  <a:cubicBezTo>
                    <a:pt x="17780" y="336550"/>
                    <a:pt x="12700" y="322580"/>
                    <a:pt x="8890" y="300990"/>
                  </a:cubicBezTo>
                  <a:cubicBezTo>
                    <a:pt x="3810" y="270510"/>
                    <a:pt x="0" y="222250"/>
                    <a:pt x="8890" y="185420"/>
                  </a:cubicBezTo>
                  <a:cubicBezTo>
                    <a:pt x="17780" y="148590"/>
                    <a:pt x="43180" y="106680"/>
                    <a:pt x="63500" y="82550"/>
                  </a:cubicBezTo>
                  <a:cubicBezTo>
                    <a:pt x="77470" y="64770"/>
                    <a:pt x="88900" y="55880"/>
                    <a:pt x="107950" y="44450"/>
                  </a:cubicBezTo>
                  <a:cubicBezTo>
                    <a:pt x="134620" y="27940"/>
                    <a:pt x="185420" y="8890"/>
                    <a:pt x="215900" y="3810"/>
                  </a:cubicBezTo>
                  <a:cubicBezTo>
                    <a:pt x="237490" y="0"/>
                    <a:pt x="274320" y="3810"/>
                    <a:pt x="274320" y="3810"/>
                  </a:cubicBezTo>
                </a:path>
              </a:pathLst>
            </a:custGeom>
            <a:solidFill>
              <a:srgbClr val="17161C"/>
            </a:solidFill>
            <a:ln>
              <a:noFill/>
            </a:ln>
          </p:spPr>
        </p:sp>
      </p:grpSp>
      <p:grpSp>
        <p:nvGrpSpPr>
          <p:cNvPr id="11" name="Group 11"/>
          <p:cNvGrpSpPr/>
          <p:nvPr/>
        </p:nvGrpSpPr>
        <p:grpSpPr>
          <a:xfrm>
            <a:off x="50482" y="5454968"/>
            <a:ext cx="1383030" cy="646748"/>
            <a:chOff x="0" y="0"/>
            <a:chExt cx="1844040" cy="862330"/>
          </a:xfrm>
        </p:grpSpPr>
        <p:sp>
          <p:nvSpPr>
            <p:cNvPr id="12" name="Freeform 12"/>
            <p:cNvSpPr/>
            <p:nvPr/>
          </p:nvSpPr>
          <p:spPr>
            <a:xfrm>
              <a:off x="49530" y="58420"/>
              <a:ext cx="1743710" cy="763270"/>
            </a:xfrm>
            <a:custGeom>
              <a:avLst/>
              <a:gdLst/>
              <a:ahLst/>
              <a:cxnLst/>
              <a:rect l="l" t="t" r="r" b="b"/>
              <a:pathLst>
                <a:path w="1743710" h="763270">
                  <a:moveTo>
                    <a:pt x="240030" y="0"/>
                  </a:moveTo>
                  <a:cubicBezTo>
                    <a:pt x="781050" y="21590"/>
                    <a:pt x="854710" y="139700"/>
                    <a:pt x="943610" y="156210"/>
                  </a:cubicBezTo>
                  <a:cubicBezTo>
                    <a:pt x="1019810" y="170180"/>
                    <a:pt x="1093470" y="101600"/>
                    <a:pt x="1169670" y="111760"/>
                  </a:cubicBezTo>
                  <a:cubicBezTo>
                    <a:pt x="1252220" y="121920"/>
                    <a:pt x="1365250" y="232410"/>
                    <a:pt x="1419860" y="231140"/>
                  </a:cubicBezTo>
                  <a:cubicBezTo>
                    <a:pt x="1446530" y="229870"/>
                    <a:pt x="1456690" y="201930"/>
                    <a:pt x="1478280" y="199390"/>
                  </a:cubicBezTo>
                  <a:cubicBezTo>
                    <a:pt x="1503680" y="195580"/>
                    <a:pt x="1537970" y="208280"/>
                    <a:pt x="1565910" y="218440"/>
                  </a:cubicBezTo>
                  <a:cubicBezTo>
                    <a:pt x="1593850" y="229870"/>
                    <a:pt x="1620520" y="245110"/>
                    <a:pt x="1643380" y="264160"/>
                  </a:cubicBezTo>
                  <a:cubicBezTo>
                    <a:pt x="1666240" y="283210"/>
                    <a:pt x="1687830" y="307340"/>
                    <a:pt x="1703070" y="332740"/>
                  </a:cubicBezTo>
                  <a:cubicBezTo>
                    <a:pt x="1718310" y="358140"/>
                    <a:pt x="1729740" y="387350"/>
                    <a:pt x="1736090" y="416560"/>
                  </a:cubicBezTo>
                  <a:cubicBezTo>
                    <a:pt x="1742440" y="445770"/>
                    <a:pt x="1743710" y="477520"/>
                    <a:pt x="1741170" y="506730"/>
                  </a:cubicBezTo>
                  <a:cubicBezTo>
                    <a:pt x="1738630" y="535940"/>
                    <a:pt x="1731010" y="567690"/>
                    <a:pt x="1718310" y="594360"/>
                  </a:cubicBezTo>
                  <a:cubicBezTo>
                    <a:pt x="1705610" y="621030"/>
                    <a:pt x="1687830" y="647700"/>
                    <a:pt x="1667510" y="669290"/>
                  </a:cubicBezTo>
                  <a:cubicBezTo>
                    <a:pt x="1647190" y="690880"/>
                    <a:pt x="1623060" y="709930"/>
                    <a:pt x="1596390" y="723900"/>
                  </a:cubicBezTo>
                  <a:cubicBezTo>
                    <a:pt x="1569720" y="737870"/>
                    <a:pt x="1539240" y="748030"/>
                    <a:pt x="1510030" y="753110"/>
                  </a:cubicBezTo>
                  <a:cubicBezTo>
                    <a:pt x="1480820" y="758190"/>
                    <a:pt x="1449070" y="758190"/>
                    <a:pt x="1419860" y="753110"/>
                  </a:cubicBezTo>
                  <a:cubicBezTo>
                    <a:pt x="1390650" y="748030"/>
                    <a:pt x="1361440" y="739140"/>
                    <a:pt x="1334770" y="725170"/>
                  </a:cubicBezTo>
                  <a:cubicBezTo>
                    <a:pt x="1308100" y="711200"/>
                    <a:pt x="1282700" y="692150"/>
                    <a:pt x="1262380" y="670560"/>
                  </a:cubicBezTo>
                  <a:cubicBezTo>
                    <a:pt x="1242060" y="648970"/>
                    <a:pt x="1224280" y="622300"/>
                    <a:pt x="1211580" y="595630"/>
                  </a:cubicBezTo>
                  <a:cubicBezTo>
                    <a:pt x="1198880" y="568960"/>
                    <a:pt x="1191260" y="538480"/>
                    <a:pt x="1187450" y="509270"/>
                  </a:cubicBezTo>
                  <a:cubicBezTo>
                    <a:pt x="1183640" y="480060"/>
                    <a:pt x="1184910" y="448310"/>
                    <a:pt x="1191260" y="419100"/>
                  </a:cubicBezTo>
                  <a:cubicBezTo>
                    <a:pt x="1197610" y="389890"/>
                    <a:pt x="1209040" y="360680"/>
                    <a:pt x="1224280" y="335280"/>
                  </a:cubicBezTo>
                  <a:cubicBezTo>
                    <a:pt x="1239520" y="309880"/>
                    <a:pt x="1259840" y="285750"/>
                    <a:pt x="1282700" y="266700"/>
                  </a:cubicBezTo>
                  <a:cubicBezTo>
                    <a:pt x="1305560" y="247650"/>
                    <a:pt x="1332230" y="231140"/>
                    <a:pt x="1360170" y="219710"/>
                  </a:cubicBezTo>
                  <a:cubicBezTo>
                    <a:pt x="1388110" y="208280"/>
                    <a:pt x="1418590" y="200660"/>
                    <a:pt x="1447800" y="199390"/>
                  </a:cubicBezTo>
                  <a:cubicBezTo>
                    <a:pt x="1477010" y="198120"/>
                    <a:pt x="1508760" y="201930"/>
                    <a:pt x="1537970" y="209550"/>
                  </a:cubicBezTo>
                  <a:cubicBezTo>
                    <a:pt x="1567180" y="217170"/>
                    <a:pt x="1596390" y="229870"/>
                    <a:pt x="1620520" y="246380"/>
                  </a:cubicBezTo>
                  <a:cubicBezTo>
                    <a:pt x="1644650" y="262890"/>
                    <a:pt x="1667510" y="284480"/>
                    <a:pt x="1685290" y="308610"/>
                  </a:cubicBezTo>
                  <a:cubicBezTo>
                    <a:pt x="1703070" y="331470"/>
                    <a:pt x="1718310" y="359410"/>
                    <a:pt x="1728470" y="387350"/>
                  </a:cubicBezTo>
                  <a:cubicBezTo>
                    <a:pt x="1738630" y="415290"/>
                    <a:pt x="1743710" y="447040"/>
                    <a:pt x="1743710" y="477520"/>
                  </a:cubicBezTo>
                  <a:cubicBezTo>
                    <a:pt x="1743710" y="506730"/>
                    <a:pt x="1737360" y="538480"/>
                    <a:pt x="1728470" y="566420"/>
                  </a:cubicBezTo>
                  <a:cubicBezTo>
                    <a:pt x="1718310" y="594360"/>
                    <a:pt x="1704340" y="622300"/>
                    <a:pt x="1686560" y="646430"/>
                  </a:cubicBezTo>
                  <a:cubicBezTo>
                    <a:pt x="1668780" y="670560"/>
                    <a:pt x="1645920" y="692150"/>
                    <a:pt x="1621790" y="708660"/>
                  </a:cubicBezTo>
                  <a:cubicBezTo>
                    <a:pt x="1597660" y="725170"/>
                    <a:pt x="1573530" y="739140"/>
                    <a:pt x="1540510" y="746760"/>
                  </a:cubicBezTo>
                  <a:cubicBezTo>
                    <a:pt x="1493520" y="758190"/>
                    <a:pt x="1424940" y="763270"/>
                    <a:pt x="1365250" y="750570"/>
                  </a:cubicBezTo>
                  <a:cubicBezTo>
                    <a:pt x="1294130" y="736600"/>
                    <a:pt x="1220470" y="676910"/>
                    <a:pt x="1145540" y="651510"/>
                  </a:cubicBezTo>
                  <a:cubicBezTo>
                    <a:pt x="1070610" y="626110"/>
                    <a:pt x="991870" y="622300"/>
                    <a:pt x="913130" y="596900"/>
                  </a:cubicBezTo>
                  <a:cubicBezTo>
                    <a:pt x="828040" y="568960"/>
                    <a:pt x="753110" y="509270"/>
                    <a:pt x="655320" y="488950"/>
                  </a:cubicBezTo>
                  <a:cubicBezTo>
                    <a:pt x="535940" y="463550"/>
                    <a:pt x="334010" y="492760"/>
                    <a:pt x="240030" y="481330"/>
                  </a:cubicBezTo>
                  <a:cubicBezTo>
                    <a:pt x="190500" y="474980"/>
                    <a:pt x="157480" y="467360"/>
                    <a:pt x="128270" y="454660"/>
                  </a:cubicBezTo>
                  <a:cubicBezTo>
                    <a:pt x="107950" y="445770"/>
                    <a:pt x="95250" y="436880"/>
                    <a:pt x="80010" y="421640"/>
                  </a:cubicBezTo>
                  <a:cubicBezTo>
                    <a:pt x="58420" y="398780"/>
                    <a:pt x="27940" y="355600"/>
                    <a:pt x="15240" y="326390"/>
                  </a:cubicBezTo>
                  <a:cubicBezTo>
                    <a:pt x="6350" y="306070"/>
                    <a:pt x="2540" y="292100"/>
                    <a:pt x="1270" y="269240"/>
                  </a:cubicBezTo>
                  <a:cubicBezTo>
                    <a:pt x="0" y="237490"/>
                    <a:pt x="2540" y="189230"/>
                    <a:pt x="15240" y="154940"/>
                  </a:cubicBezTo>
                  <a:cubicBezTo>
                    <a:pt x="27940" y="119380"/>
                    <a:pt x="58420" y="82550"/>
                    <a:pt x="80010" y="59690"/>
                  </a:cubicBezTo>
                  <a:cubicBezTo>
                    <a:pt x="95250" y="44450"/>
                    <a:pt x="107950" y="35560"/>
                    <a:pt x="128270" y="26670"/>
                  </a:cubicBezTo>
                  <a:cubicBezTo>
                    <a:pt x="157480" y="13970"/>
                    <a:pt x="240030" y="0"/>
                    <a:pt x="240030" y="0"/>
                  </a:cubicBezTo>
                </a:path>
              </a:pathLst>
            </a:custGeom>
            <a:solidFill>
              <a:srgbClr val="FFD200">
                <a:alpha val="49804"/>
              </a:srgbClr>
            </a:solidFill>
            <a:ln>
              <a:noFill/>
            </a:ln>
          </p:spPr>
        </p:sp>
      </p:grpSp>
      <p:grpSp>
        <p:nvGrpSpPr>
          <p:cNvPr id="13" name="Group 13"/>
          <p:cNvGrpSpPr/>
          <p:nvPr/>
        </p:nvGrpSpPr>
        <p:grpSpPr>
          <a:xfrm>
            <a:off x="2299335" y="5925503"/>
            <a:ext cx="1676400" cy="826770"/>
            <a:chOff x="0" y="0"/>
            <a:chExt cx="2235200" cy="1102360"/>
          </a:xfrm>
        </p:grpSpPr>
        <p:sp>
          <p:nvSpPr>
            <p:cNvPr id="14" name="Freeform 14"/>
            <p:cNvSpPr/>
            <p:nvPr/>
          </p:nvSpPr>
          <p:spPr>
            <a:xfrm>
              <a:off x="50800" y="48260"/>
              <a:ext cx="2134870" cy="1004570"/>
            </a:xfrm>
            <a:custGeom>
              <a:avLst/>
              <a:gdLst/>
              <a:ahLst/>
              <a:cxnLst/>
              <a:rect l="l" t="t" r="r" b="b"/>
              <a:pathLst>
                <a:path w="2134870" h="1004570">
                  <a:moveTo>
                    <a:pt x="280670" y="5080"/>
                  </a:moveTo>
                  <a:cubicBezTo>
                    <a:pt x="565150" y="60960"/>
                    <a:pt x="749300" y="127000"/>
                    <a:pt x="902970" y="187960"/>
                  </a:cubicBezTo>
                  <a:cubicBezTo>
                    <a:pt x="1068070" y="254000"/>
                    <a:pt x="1248410" y="370840"/>
                    <a:pt x="1404620" y="415290"/>
                  </a:cubicBezTo>
                  <a:cubicBezTo>
                    <a:pt x="1530350" y="452120"/>
                    <a:pt x="1666240" y="466090"/>
                    <a:pt x="1760220" y="463550"/>
                  </a:cubicBezTo>
                  <a:cubicBezTo>
                    <a:pt x="1822450" y="462280"/>
                    <a:pt x="1871980" y="430530"/>
                    <a:pt x="1915160" y="435610"/>
                  </a:cubicBezTo>
                  <a:cubicBezTo>
                    <a:pt x="1948180" y="439420"/>
                    <a:pt x="1974850" y="455930"/>
                    <a:pt x="2000250" y="472440"/>
                  </a:cubicBezTo>
                  <a:cubicBezTo>
                    <a:pt x="2025650" y="488950"/>
                    <a:pt x="2051050" y="510540"/>
                    <a:pt x="2070100" y="534670"/>
                  </a:cubicBezTo>
                  <a:cubicBezTo>
                    <a:pt x="2089150" y="558800"/>
                    <a:pt x="2105660" y="586740"/>
                    <a:pt x="2115820" y="615950"/>
                  </a:cubicBezTo>
                  <a:cubicBezTo>
                    <a:pt x="2125980" y="645160"/>
                    <a:pt x="2132330" y="676910"/>
                    <a:pt x="2133600" y="707390"/>
                  </a:cubicBezTo>
                  <a:cubicBezTo>
                    <a:pt x="2134870" y="737870"/>
                    <a:pt x="2129790" y="770890"/>
                    <a:pt x="2120900" y="800100"/>
                  </a:cubicBezTo>
                  <a:cubicBezTo>
                    <a:pt x="2112010" y="829310"/>
                    <a:pt x="2096770" y="858520"/>
                    <a:pt x="2078990" y="882650"/>
                  </a:cubicBezTo>
                  <a:cubicBezTo>
                    <a:pt x="2061210" y="908050"/>
                    <a:pt x="2038350" y="930910"/>
                    <a:pt x="2012950" y="948690"/>
                  </a:cubicBezTo>
                  <a:cubicBezTo>
                    <a:pt x="1988820" y="966470"/>
                    <a:pt x="1959610" y="981710"/>
                    <a:pt x="1930400" y="990600"/>
                  </a:cubicBezTo>
                  <a:cubicBezTo>
                    <a:pt x="1901190" y="999490"/>
                    <a:pt x="1868170" y="1004570"/>
                    <a:pt x="1837690" y="1003300"/>
                  </a:cubicBezTo>
                  <a:cubicBezTo>
                    <a:pt x="1807210" y="1002030"/>
                    <a:pt x="1775460" y="995680"/>
                    <a:pt x="1746250" y="985520"/>
                  </a:cubicBezTo>
                  <a:cubicBezTo>
                    <a:pt x="1717040" y="975360"/>
                    <a:pt x="1689100" y="958850"/>
                    <a:pt x="1664970" y="939800"/>
                  </a:cubicBezTo>
                  <a:cubicBezTo>
                    <a:pt x="1640840" y="920750"/>
                    <a:pt x="1619250" y="895350"/>
                    <a:pt x="1602740" y="869950"/>
                  </a:cubicBezTo>
                  <a:cubicBezTo>
                    <a:pt x="1586230" y="844550"/>
                    <a:pt x="1573530" y="814070"/>
                    <a:pt x="1565910" y="784860"/>
                  </a:cubicBezTo>
                  <a:cubicBezTo>
                    <a:pt x="1558290" y="755650"/>
                    <a:pt x="1555750" y="722630"/>
                    <a:pt x="1558290" y="692150"/>
                  </a:cubicBezTo>
                  <a:cubicBezTo>
                    <a:pt x="1560830" y="661670"/>
                    <a:pt x="1568450" y="628650"/>
                    <a:pt x="1581150" y="600710"/>
                  </a:cubicBezTo>
                  <a:cubicBezTo>
                    <a:pt x="1592580" y="572770"/>
                    <a:pt x="1610360" y="546100"/>
                    <a:pt x="1630680" y="523240"/>
                  </a:cubicBezTo>
                  <a:cubicBezTo>
                    <a:pt x="1651000" y="500380"/>
                    <a:pt x="1676400" y="480060"/>
                    <a:pt x="1703070" y="464820"/>
                  </a:cubicBezTo>
                  <a:cubicBezTo>
                    <a:pt x="1729740" y="449580"/>
                    <a:pt x="1760220" y="438150"/>
                    <a:pt x="1790700" y="431800"/>
                  </a:cubicBezTo>
                  <a:cubicBezTo>
                    <a:pt x="1821180" y="425450"/>
                    <a:pt x="1854200" y="425450"/>
                    <a:pt x="1884680" y="429260"/>
                  </a:cubicBezTo>
                  <a:cubicBezTo>
                    <a:pt x="1915160" y="433070"/>
                    <a:pt x="1945640" y="443230"/>
                    <a:pt x="1973580" y="457200"/>
                  </a:cubicBezTo>
                  <a:cubicBezTo>
                    <a:pt x="2000250" y="471170"/>
                    <a:pt x="2026920" y="490220"/>
                    <a:pt x="2048510" y="511810"/>
                  </a:cubicBezTo>
                  <a:cubicBezTo>
                    <a:pt x="2070100" y="533400"/>
                    <a:pt x="2089150" y="560070"/>
                    <a:pt x="2103120" y="586740"/>
                  </a:cubicBezTo>
                  <a:cubicBezTo>
                    <a:pt x="2117090" y="614680"/>
                    <a:pt x="2127250" y="645160"/>
                    <a:pt x="2131060" y="675640"/>
                  </a:cubicBezTo>
                  <a:cubicBezTo>
                    <a:pt x="2134870" y="706120"/>
                    <a:pt x="2134870" y="739140"/>
                    <a:pt x="2128520" y="769620"/>
                  </a:cubicBezTo>
                  <a:cubicBezTo>
                    <a:pt x="2122170" y="800100"/>
                    <a:pt x="2112010" y="830580"/>
                    <a:pt x="2096770" y="857250"/>
                  </a:cubicBezTo>
                  <a:cubicBezTo>
                    <a:pt x="2081530" y="883920"/>
                    <a:pt x="2059940" y="909320"/>
                    <a:pt x="2037080" y="929640"/>
                  </a:cubicBezTo>
                  <a:cubicBezTo>
                    <a:pt x="2014220" y="949960"/>
                    <a:pt x="1987550" y="969010"/>
                    <a:pt x="1959610" y="980440"/>
                  </a:cubicBezTo>
                  <a:cubicBezTo>
                    <a:pt x="1931670" y="993140"/>
                    <a:pt x="1898650" y="999490"/>
                    <a:pt x="1868170" y="1002030"/>
                  </a:cubicBezTo>
                  <a:cubicBezTo>
                    <a:pt x="1837690" y="1004570"/>
                    <a:pt x="1817370" y="1000760"/>
                    <a:pt x="1775460" y="994410"/>
                  </a:cubicBezTo>
                  <a:cubicBezTo>
                    <a:pt x="1680210" y="980440"/>
                    <a:pt x="1445260" y="929640"/>
                    <a:pt x="1315720" y="895350"/>
                  </a:cubicBezTo>
                  <a:cubicBezTo>
                    <a:pt x="1220470" y="869950"/>
                    <a:pt x="1146810" y="853440"/>
                    <a:pt x="1068070" y="819150"/>
                  </a:cubicBezTo>
                  <a:cubicBezTo>
                    <a:pt x="989330" y="784860"/>
                    <a:pt x="920750" y="722630"/>
                    <a:pt x="843280" y="689610"/>
                  </a:cubicBezTo>
                  <a:cubicBezTo>
                    <a:pt x="770890" y="659130"/>
                    <a:pt x="695960" y="652780"/>
                    <a:pt x="619760" y="624840"/>
                  </a:cubicBezTo>
                  <a:cubicBezTo>
                    <a:pt x="535940" y="594360"/>
                    <a:pt x="444500" y="534670"/>
                    <a:pt x="360680" y="508000"/>
                  </a:cubicBezTo>
                  <a:cubicBezTo>
                    <a:pt x="287020" y="483870"/>
                    <a:pt x="191770" y="481330"/>
                    <a:pt x="146050" y="463550"/>
                  </a:cubicBezTo>
                  <a:cubicBezTo>
                    <a:pt x="121920" y="454660"/>
                    <a:pt x="111760" y="448310"/>
                    <a:pt x="95250" y="434340"/>
                  </a:cubicBezTo>
                  <a:cubicBezTo>
                    <a:pt x="71120" y="414020"/>
                    <a:pt x="39370" y="378460"/>
                    <a:pt x="22860" y="345440"/>
                  </a:cubicBezTo>
                  <a:cubicBezTo>
                    <a:pt x="6350" y="311150"/>
                    <a:pt x="0" y="264160"/>
                    <a:pt x="0" y="232410"/>
                  </a:cubicBezTo>
                  <a:cubicBezTo>
                    <a:pt x="0" y="209550"/>
                    <a:pt x="2540" y="195580"/>
                    <a:pt x="10160" y="173990"/>
                  </a:cubicBezTo>
                  <a:cubicBezTo>
                    <a:pt x="20320" y="144780"/>
                    <a:pt x="46990" y="99060"/>
                    <a:pt x="67310" y="74930"/>
                  </a:cubicBezTo>
                  <a:cubicBezTo>
                    <a:pt x="81280" y="58420"/>
                    <a:pt x="92710" y="48260"/>
                    <a:pt x="113030" y="38100"/>
                  </a:cubicBezTo>
                  <a:cubicBezTo>
                    <a:pt x="140970" y="22860"/>
                    <a:pt x="191770" y="6350"/>
                    <a:pt x="222250" y="2540"/>
                  </a:cubicBezTo>
                  <a:cubicBezTo>
                    <a:pt x="243840" y="0"/>
                    <a:pt x="280670" y="5080"/>
                    <a:pt x="280670" y="5080"/>
                  </a:cubicBezTo>
                </a:path>
              </a:pathLst>
            </a:custGeom>
            <a:solidFill>
              <a:srgbClr val="FFD200">
                <a:alpha val="49804"/>
              </a:srgbClr>
            </a:solidFill>
            <a:ln>
              <a:noFill/>
            </a:ln>
          </p:spPr>
        </p:sp>
      </p:grpSp>
      <p:grpSp>
        <p:nvGrpSpPr>
          <p:cNvPr id="15" name="Group 15"/>
          <p:cNvGrpSpPr/>
          <p:nvPr/>
        </p:nvGrpSpPr>
        <p:grpSpPr>
          <a:xfrm>
            <a:off x="5441632" y="6712268"/>
            <a:ext cx="1824038" cy="755332"/>
            <a:chOff x="0" y="0"/>
            <a:chExt cx="2432050" cy="1007110"/>
          </a:xfrm>
        </p:grpSpPr>
        <p:sp>
          <p:nvSpPr>
            <p:cNvPr id="16" name="Freeform 16"/>
            <p:cNvSpPr/>
            <p:nvPr/>
          </p:nvSpPr>
          <p:spPr>
            <a:xfrm>
              <a:off x="50800" y="50800"/>
              <a:ext cx="2331720" cy="906780"/>
            </a:xfrm>
            <a:custGeom>
              <a:avLst/>
              <a:gdLst/>
              <a:ahLst/>
              <a:cxnLst/>
              <a:rect l="l" t="t" r="r" b="b"/>
              <a:pathLst>
                <a:path w="2331720" h="906780">
                  <a:moveTo>
                    <a:pt x="281940" y="0"/>
                  </a:moveTo>
                  <a:cubicBezTo>
                    <a:pt x="1116330" y="107950"/>
                    <a:pt x="1314450" y="181610"/>
                    <a:pt x="1484630" y="218440"/>
                  </a:cubicBezTo>
                  <a:cubicBezTo>
                    <a:pt x="1624330" y="248920"/>
                    <a:pt x="1747520" y="250190"/>
                    <a:pt x="1869440" y="284480"/>
                  </a:cubicBezTo>
                  <a:cubicBezTo>
                    <a:pt x="1985010" y="316230"/>
                    <a:pt x="2189480" y="429260"/>
                    <a:pt x="2199640" y="414020"/>
                  </a:cubicBezTo>
                  <a:cubicBezTo>
                    <a:pt x="2204720" y="406400"/>
                    <a:pt x="2132330" y="346710"/>
                    <a:pt x="2136140" y="342900"/>
                  </a:cubicBezTo>
                  <a:cubicBezTo>
                    <a:pt x="2139950" y="339090"/>
                    <a:pt x="2194560" y="368300"/>
                    <a:pt x="2218690" y="387350"/>
                  </a:cubicBezTo>
                  <a:cubicBezTo>
                    <a:pt x="2242820" y="406400"/>
                    <a:pt x="2265680" y="430530"/>
                    <a:pt x="2282190" y="455930"/>
                  </a:cubicBezTo>
                  <a:cubicBezTo>
                    <a:pt x="2298700" y="481330"/>
                    <a:pt x="2312670" y="511810"/>
                    <a:pt x="2320290" y="541020"/>
                  </a:cubicBezTo>
                  <a:cubicBezTo>
                    <a:pt x="2327910" y="571500"/>
                    <a:pt x="2331720" y="604520"/>
                    <a:pt x="2329180" y="635000"/>
                  </a:cubicBezTo>
                  <a:cubicBezTo>
                    <a:pt x="2326640" y="665480"/>
                    <a:pt x="2320290" y="698500"/>
                    <a:pt x="2308860" y="726440"/>
                  </a:cubicBezTo>
                  <a:cubicBezTo>
                    <a:pt x="2297430" y="754380"/>
                    <a:pt x="2279650" y="782320"/>
                    <a:pt x="2259330" y="805180"/>
                  </a:cubicBezTo>
                  <a:cubicBezTo>
                    <a:pt x="2239010" y="828040"/>
                    <a:pt x="2213610" y="849630"/>
                    <a:pt x="2186940" y="864870"/>
                  </a:cubicBezTo>
                  <a:cubicBezTo>
                    <a:pt x="2160270" y="880110"/>
                    <a:pt x="2129790" y="892810"/>
                    <a:pt x="2099310" y="899160"/>
                  </a:cubicBezTo>
                  <a:cubicBezTo>
                    <a:pt x="2068830" y="905510"/>
                    <a:pt x="2037080" y="906780"/>
                    <a:pt x="2006600" y="902970"/>
                  </a:cubicBezTo>
                  <a:cubicBezTo>
                    <a:pt x="1976120" y="899160"/>
                    <a:pt x="1944370" y="890270"/>
                    <a:pt x="1916430" y="877570"/>
                  </a:cubicBezTo>
                  <a:cubicBezTo>
                    <a:pt x="1888490" y="864870"/>
                    <a:pt x="1860550" y="845820"/>
                    <a:pt x="1838960" y="824230"/>
                  </a:cubicBezTo>
                  <a:cubicBezTo>
                    <a:pt x="1816100" y="802640"/>
                    <a:pt x="1797050" y="775970"/>
                    <a:pt x="1783080" y="748030"/>
                  </a:cubicBezTo>
                  <a:cubicBezTo>
                    <a:pt x="1769110" y="720090"/>
                    <a:pt x="1760220" y="689610"/>
                    <a:pt x="1755140" y="659130"/>
                  </a:cubicBezTo>
                  <a:cubicBezTo>
                    <a:pt x="1750060" y="628650"/>
                    <a:pt x="1750060" y="596900"/>
                    <a:pt x="1755140" y="566420"/>
                  </a:cubicBezTo>
                  <a:cubicBezTo>
                    <a:pt x="1760220" y="535940"/>
                    <a:pt x="1771650" y="504190"/>
                    <a:pt x="1786890" y="477520"/>
                  </a:cubicBezTo>
                  <a:cubicBezTo>
                    <a:pt x="1802130" y="450850"/>
                    <a:pt x="1821180" y="424180"/>
                    <a:pt x="1844040" y="403860"/>
                  </a:cubicBezTo>
                  <a:cubicBezTo>
                    <a:pt x="1866900" y="382270"/>
                    <a:pt x="1893570" y="364490"/>
                    <a:pt x="1921510" y="351790"/>
                  </a:cubicBezTo>
                  <a:cubicBezTo>
                    <a:pt x="1949450" y="339090"/>
                    <a:pt x="1982470" y="330200"/>
                    <a:pt x="2012950" y="327660"/>
                  </a:cubicBezTo>
                  <a:cubicBezTo>
                    <a:pt x="2043430" y="325120"/>
                    <a:pt x="2075180" y="327660"/>
                    <a:pt x="2105660" y="334010"/>
                  </a:cubicBezTo>
                  <a:cubicBezTo>
                    <a:pt x="2136140" y="340360"/>
                    <a:pt x="2166620" y="353060"/>
                    <a:pt x="2193290" y="369570"/>
                  </a:cubicBezTo>
                  <a:cubicBezTo>
                    <a:pt x="2219960" y="386080"/>
                    <a:pt x="2244090" y="406400"/>
                    <a:pt x="2263140" y="430530"/>
                  </a:cubicBezTo>
                  <a:cubicBezTo>
                    <a:pt x="2283460" y="454660"/>
                    <a:pt x="2299970" y="482600"/>
                    <a:pt x="2311400" y="511810"/>
                  </a:cubicBezTo>
                  <a:cubicBezTo>
                    <a:pt x="2322830" y="541020"/>
                    <a:pt x="2329180" y="572770"/>
                    <a:pt x="2330450" y="603250"/>
                  </a:cubicBezTo>
                  <a:cubicBezTo>
                    <a:pt x="2331720" y="633730"/>
                    <a:pt x="2327910" y="666750"/>
                    <a:pt x="2319020" y="695960"/>
                  </a:cubicBezTo>
                  <a:cubicBezTo>
                    <a:pt x="2310130" y="725170"/>
                    <a:pt x="2296160" y="755650"/>
                    <a:pt x="2278380" y="781050"/>
                  </a:cubicBezTo>
                  <a:cubicBezTo>
                    <a:pt x="2260600" y="806450"/>
                    <a:pt x="2237740" y="830580"/>
                    <a:pt x="2213610" y="848360"/>
                  </a:cubicBezTo>
                  <a:cubicBezTo>
                    <a:pt x="2188210" y="867410"/>
                    <a:pt x="2159000" y="882650"/>
                    <a:pt x="2129790" y="891540"/>
                  </a:cubicBezTo>
                  <a:cubicBezTo>
                    <a:pt x="2100580" y="900430"/>
                    <a:pt x="2067560" y="905510"/>
                    <a:pt x="2037080" y="905510"/>
                  </a:cubicBezTo>
                  <a:cubicBezTo>
                    <a:pt x="2006600" y="905510"/>
                    <a:pt x="1983740" y="899160"/>
                    <a:pt x="1945640" y="889000"/>
                  </a:cubicBezTo>
                  <a:cubicBezTo>
                    <a:pt x="1875790" y="871220"/>
                    <a:pt x="1770380" y="817880"/>
                    <a:pt x="1658620" y="788670"/>
                  </a:cubicBezTo>
                  <a:cubicBezTo>
                    <a:pt x="1508760" y="749300"/>
                    <a:pt x="1270000" y="730250"/>
                    <a:pt x="1120140" y="689610"/>
                  </a:cubicBezTo>
                  <a:cubicBezTo>
                    <a:pt x="1008380" y="659130"/>
                    <a:pt x="927100" y="614680"/>
                    <a:pt x="835660" y="588010"/>
                  </a:cubicBezTo>
                  <a:cubicBezTo>
                    <a:pt x="753110" y="563880"/>
                    <a:pt x="675640" y="544830"/>
                    <a:pt x="595630" y="530860"/>
                  </a:cubicBezTo>
                  <a:cubicBezTo>
                    <a:pt x="519430" y="518160"/>
                    <a:pt x="441960" y="518160"/>
                    <a:pt x="367030" y="506730"/>
                  </a:cubicBezTo>
                  <a:cubicBezTo>
                    <a:pt x="292100" y="495300"/>
                    <a:pt x="193040" y="478790"/>
                    <a:pt x="146050" y="461010"/>
                  </a:cubicBezTo>
                  <a:cubicBezTo>
                    <a:pt x="123190" y="452120"/>
                    <a:pt x="113030" y="445770"/>
                    <a:pt x="96520" y="431800"/>
                  </a:cubicBezTo>
                  <a:cubicBezTo>
                    <a:pt x="72390" y="411480"/>
                    <a:pt x="39370" y="375920"/>
                    <a:pt x="22860" y="341630"/>
                  </a:cubicBezTo>
                  <a:cubicBezTo>
                    <a:pt x="6350" y="307340"/>
                    <a:pt x="0" y="260350"/>
                    <a:pt x="0" y="228600"/>
                  </a:cubicBezTo>
                  <a:cubicBezTo>
                    <a:pt x="0" y="205740"/>
                    <a:pt x="2540" y="191770"/>
                    <a:pt x="10160" y="170180"/>
                  </a:cubicBezTo>
                  <a:cubicBezTo>
                    <a:pt x="21590" y="140970"/>
                    <a:pt x="48260" y="93980"/>
                    <a:pt x="68580" y="69850"/>
                  </a:cubicBezTo>
                  <a:cubicBezTo>
                    <a:pt x="83820" y="53340"/>
                    <a:pt x="97790" y="44450"/>
                    <a:pt x="114300" y="34290"/>
                  </a:cubicBezTo>
                  <a:cubicBezTo>
                    <a:pt x="130810" y="24130"/>
                    <a:pt x="144780" y="15240"/>
                    <a:pt x="166370" y="8890"/>
                  </a:cubicBezTo>
                  <a:cubicBezTo>
                    <a:pt x="196850" y="1270"/>
                    <a:pt x="281940" y="0"/>
                    <a:pt x="281940" y="0"/>
                  </a:cubicBezTo>
                </a:path>
              </a:pathLst>
            </a:custGeom>
            <a:solidFill>
              <a:srgbClr val="FFD200">
                <a:alpha val="49804"/>
              </a:srgbClr>
            </a:solidFill>
            <a:ln>
              <a:noFill/>
            </a:ln>
          </p:spPr>
        </p:sp>
      </p:grpSp>
      <p:grpSp>
        <p:nvGrpSpPr>
          <p:cNvPr id="17" name="Group 17"/>
          <p:cNvGrpSpPr/>
          <p:nvPr/>
        </p:nvGrpSpPr>
        <p:grpSpPr>
          <a:xfrm>
            <a:off x="9013507" y="7534275"/>
            <a:ext cx="2179320" cy="862965"/>
            <a:chOff x="0" y="0"/>
            <a:chExt cx="2905760" cy="1150620"/>
          </a:xfrm>
        </p:grpSpPr>
        <p:sp>
          <p:nvSpPr>
            <p:cNvPr id="18" name="Freeform 18"/>
            <p:cNvSpPr/>
            <p:nvPr/>
          </p:nvSpPr>
          <p:spPr>
            <a:xfrm>
              <a:off x="46990" y="45720"/>
              <a:ext cx="2810510" cy="1056640"/>
            </a:xfrm>
            <a:custGeom>
              <a:avLst/>
              <a:gdLst/>
              <a:ahLst/>
              <a:cxnLst/>
              <a:rect l="l" t="t" r="r" b="b"/>
              <a:pathLst>
                <a:path w="2810510" h="1056640">
                  <a:moveTo>
                    <a:pt x="312420" y="10160"/>
                  </a:moveTo>
                  <a:cubicBezTo>
                    <a:pt x="612140" y="100330"/>
                    <a:pt x="770890" y="176530"/>
                    <a:pt x="885190" y="210820"/>
                  </a:cubicBezTo>
                  <a:cubicBezTo>
                    <a:pt x="975360" y="237490"/>
                    <a:pt x="1049020" y="242570"/>
                    <a:pt x="1131570" y="265430"/>
                  </a:cubicBezTo>
                  <a:cubicBezTo>
                    <a:pt x="1216660" y="289560"/>
                    <a:pt x="1294130" y="325120"/>
                    <a:pt x="1388110" y="351790"/>
                  </a:cubicBezTo>
                  <a:cubicBezTo>
                    <a:pt x="1499870" y="382270"/>
                    <a:pt x="1621790" y="417830"/>
                    <a:pt x="1761490" y="433070"/>
                  </a:cubicBezTo>
                  <a:cubicBezTo>
                    <a:pt x="1934210" y="452120"/>
                    <a:pt x="2194560" y="400050"/>
                    <a:pt x="2350770" y="433070"/>
                  </a:cubicBezTo>
                  <a:cubicBezTo>
                    <a:pt x="2462530" y="455930"/>
                    <a:pt x="2617470" y="565150"/>
                    <a:pt x="2625090" y="553720"/>
                  </a:cubicBezTo>
                  <a:cubicBezTo>
                    <a:pt x="2630170" y="546100"/>
                    <a:pt x="2546350" y="485140"/>
                    <a:pt x="2551430" y="477520"/>
                  </a:cubicBezTo>
                  <a:cubicBezTo>
                    <a:pt x="2555240" y="469900"/>
                    <a:pt x="2613660" y="490220"/>
                    <a:pt x="2641600" y="502920"/>
                  </a:cubicBezTo>
                  <a:cubicBezTo>
                    <a:pt x="2669540" y="515620"/>
                    <a:pt x="2696210" y="534670"/>
                    <a:pt x="2719070" y="556260"/>
                  </a:cubicBezTo>
                  <a:cubicBezTo>
                    <a:pt x="2740660" y="577850"/>
                    <a:pt x="2760980" y="604520"/>
                    <a:pt x="2774950" y="631190"/>
                  </a:cubicBezTo>
                  <a:cubicBezTo>
                    <a:pt x="2788920" y="659130"/>
                    <a:pt x="2800350" y="689610"/>
                    <a:pt x="2805430" y="720090"/>
                  </a:cubicBezTo>
                  <a:cubicBezTo>
                    <a:pt x="2810510" y="750570"/>
                    <a:pt x="2809240" y="783590"/>
                    <a:pt x="2804160" y="814070"/>
                  </a:cubicBezTo>
                  <a:cubicBezTo>
                    <a:pt x="2799080" y="844550"/>
                    <a:pt x="2788920" y="876300"/>
                    <a:pt x="2773680" y="902970"/>
                  </a:cubicBezTo>
                  <a:cubicBezTo>
                    <a:pt x="2759710" y="929640"/>
                    <a:pt x="2739390" y="955040"/>
                    <a:pt x="2716530" y="976630"/>
                  </a:cubicBezTo>
                  <a:cubicBezTo>
                    <a:pt x="2693670" y="998220"/>
                    <a:pt x="2667000" y="1017270"/>
                    <a:pt x="2639060" y="1029970"/>
                  </a:cubicBezTo>
                  <a:cubicBezTo>
                    <a:pt x="2611120" y="1042670"/>
                    <a:pt x="2578100" y="1051560"/>
                    <a:pt x="2547620" y="1054100"/>
                  </a:cubicBezTo>
                  <a:cubicBezTo>
                    <a:pt x="2517140" y="1056640"/>
                    <a:pt x="2485390" y="1054100"/>
                    <a:pt x="2454910" y="1047750"/>
                  </a:cubicBezTo>
                  <a:cubicBezTo>
                    <a:pt x="2424430" y="1041400"/>
                    <a:pt x="2393950" y="1028700"/>
                    <a:pt x="2367280" y="1012190"/>
                  </a:cubicBezTo>
                  <a:cubicBezTo>
                    <a:pt x="2340610" y="995680"/>
                    <a:pt x="2316480" y="975360"/>
                    <a:pt x="2296160" y="951230"/>
                  </a:cubicBezTo>
                  <a:cubicBezTo>
                    <a:pt x="2277110" y="928370"/>
                    <a:pt x="2260600" y="899160"/>
                    <a:pt x="2249170" y="871220"/>
                  </a:cubicBezTo>
                  <a:cubicBezTo>
                    <a:pt x="2237740" y="842010"/>
                    <a:pt x="2230120" y="810260"/>
                    <a:pt x="2228850" y="779780"/>
                  </a:cubicBezTo>
                  <a:cubicBezTo>
                    <a:pt x="2227580" y="749300"/>
                    <a:pt x="2231390" y="716280"/>
                    <a:pt x="2240280" y="685800"/>
                  </a:cubicBezTo>
                  <a:cubicBezTo>
                    <a:pt x="2249170" y="656590"/>
                    <a:pt x="2261870" y="626110"/>
                    <a:pt x="2279650" y="600710"/>
                  </a:cubicBezTo>
                  <a:cubicBezTo>
                    <a:pt x="2297430" y="575310"/>
                    <a:pt x="2320290" y="551180"/>
                    <a:pt x="2344420" y="533400"/>
                  </a:cubicBezTo>
                  <a:cubicBezTo>
                    <a:pt x="2369820" y="514350"/>
                    <a:pt x="2399030" y="499110"/>
                    <a:pt x="2428240" y="490220"/>
                  </a:cubicBezTo>
                  <a:cubicBezTo>
                    <a:pt x="2457450" y="481330"/>
                    <a:pt x="2490470" y="476250"/>
                    <a:pt x="2520950" y="476250"/>
                  </a:cubicBezTo>
                  <a:cubicBezTo>
                    <a:pt x="2551430" y="476250"/>
                    <a:pt x="2584450" y="481330"/>
                    <a:pt x="2613660" y="491490"/>
                  </a:cubicBezTo>
                  <a:cubicBezTo>
                    <a:pt x="2642870" y="501650"/>
                    <a:pt x="2670810" y="516890"/>
                    <a:pt x="2694940" y="535940"/>
                  </a:cubicBezTo>
                  <a:cubicBezTo>
                    <a:pt x="2719070" y="554990"/>
                    <a:pt x="2741930" y="579120"/>
                    <a:pt x="2759710" y="604520"/>
                  </a:cubicBezTo>
                  <a:cubicBezTo>
                    <a:pt x="2776220" y="629920"/>
                    <a:pt x="2790190" y="660400"/>
                    <a:pt x="2797810" y="689610"/>
                  </a:cubicBezTo>
                  <a:cubicBezTo>
                    <a:pt x="2805430" y="720090"/>
                    <a:pt x="2809240" y="753110"/>
                    <a:pt x="2807970" y="783590"/>
                  </a:cubicBezTo>
                  <a:cubicBezTo>
                    <a:pt x="2806700" y="814070"/>
                    <a:pt x="2799080" y="847090"/>
                    <a:pt x="2787650" y="875030"/>
                  </a:cubicBezTo>
                  <a:cubicBezTo>
                    <a:pt x="2776220" y="904240"/>
                    <a:pt x="2758440" y="932180"/>
                    <a:pt x="2738120" y="955040"/>
                  </a:cubicBezTo>
                  <a:cubicBezTo>
                    <a:pt x="2717800" y="977900"/>
                    <a:pt x="2692400" y="999490"/>
                    <a:pt x="2665730" y="1014730"/>
                  </a:cubicBezTo>
                  <a:cubicBezTo>
                    <a:pt x="2639060" y="1029970"/>
                    <a:pt x="2609850" y="1042670"/>
                    <a:pt x="2579370" y="1049020"/>
                  </a:cubicBezTo>
                  <a:cubicBezTo>
                    <a:pt x="2548890" y="1055370"/>
                    <a:pt x="2529840" y="1055370"/>
                    <a:pt x="2485390" y="1052830"/>
                  </a:cubicBezTo>
                  <a:cubicBezTo>
                    <a:pt x="2373630" y="1045210"/>
                    <a:pt x="2062480" y="967740"/>
                    <a:pt x="1903730" y="949960"/>
                  </a:cubicBezTo>
                  <a:cubicBezTo>
                    <a:pt x="1794510" y="937260"/>
                    <a:pt x="1717040" y="944880"/>
                    <a:pt x="1625600" y="934720"/>
                  </a:cubicBezTo>
                  <a:cubicBezTo>
                    <a:pt x="1535430" y="924560"/>
                    <a:pt x="1446530" y="910590"/>
                    <a:pt x="1356360" y="886460"/>
                  </a:cubicBezTo>
                  <a:cubicBezTo>
                    <a:pt x="1262380" y="861060"/>
                    <a:pt x="1168400" y="812800"/>
                    <a:pt x="1075690" y="782320"/>
                  </a:cubicBezTo>
                  <a:cubicBezTo>
                    <a:pt x="988060" y="753110"/>
                    <a:pt x="899160" y="735330"/>
                    <a:pt x="816610" y="706120"/>
                  </a:cubicBezTo>
                  <a:cubicBezTo>
                    <a:pt x="739140" y="678180"/>
                    <a:pt x="683260" y="645160"/>
                    <a:pt x="594360" y="612140"/>
                  </a:cubicBezTo>
                  <a:cubicBezTo>
                    <a:pt x="467360" y="563880"/>
                    <a:pt x="215900" y="508000"/>
                    <a:pt x="125730" y="453390"/>
                  </a:cubicBezTo>
                  <a:cubicBezTo>
                    <a:pt x="82550" y="426720"/>
                    <a:pt x="62230" y="405130"/>
                    <a:pt x="41910" y="373380"/>
                  </a:cubicBezTo>
                  <a:cubicBezTo>
                    <a:pt x="21590" y="341630"/>
                    <a:pt x="7620" y="300990"/>
                    <a:pt x="3810" y="264160"/>
                  </a:cubicBezTo>
                  <a:cubicBezTo>
                    <a:pt x="0" y="226060"/>
                    <a:pt x="12700" y="179070"/>
                    <a:pt x="22860" y="148590"/>
                  </a:cubicBezTo>
                  <a:cubicBezTo>
                    <a:pt x="30480" y="127000"/>
                    <a:pt x="38100" y="115570"/>
                    <a:pt x="52070" y="97790"/>
                  </a:cubicBezTo>
                  <a:cubicBezTo>
                    <a:pt x="72390" y="73660"/>
                    <a:pt x="113030" y="39370"/>
                    <a:pt x="140970" y="24130"/>
                  </a:cubicBezTo>
                  <a:cubicBezTo>
                    <a:pt x="161290" y="12700"/>
                    <a:pt x="173990" y="8890"/>
                    <a:pt x="196850" y="5080"/>
                  </a:cubicBezTo>
                  <a:cubicBezTo>
                    <a:pt x="228600" y="0"/>
                    <a:pt x="312420" y="10160"/>
                    <a:pt x="312420" y="10160"/>
                  </a:cubicBezTo>
                </a:path>
              </a:pathLst>
            </a:custGeom>
            <a:solidFill>
              <a:srgbClr val="FFD200">
                <a:alpha val="49804"/>
              </a:srgbClr>
            </a:solidFill>
            <a:ln>
              <a:noFill/>
            </a:ln>
          </p:spPr>
        </p:sp>
      </p:grpSp>
      <p:grpSp>
        <p:nvGrpSpPr>
          <p:cNvPr id="19" name="Group 19"/>
          <p:cNvGrpSpPr/>
          <p:nvPr/>
        </p:nvGrpSpPr>
        <p:grpSpPr>
          <a:xfrm>
            <a:off x="13122593" y="8494395"/>
            <a:ext cx="1852612" cy="830580"/>
            <a:chOff x="0" y="0"/>
            <a:chExt cx="2470150" cy="1107440"/>
          </a:xfrm>
        </p:grpSpPr>
        <p:sp>
          <p:nvSpPr>
            <p:cNvPr id="20" name="Freeform 20"/>
            <p:cNvSpPr/>
            <p:nvPr/>
          </p:nvSpPr>
          <p:spPr>
            <a:xfrm>
              <a:off x="49530" y="52070"/>
              <a:ext cx="2372360" cy="1007110"/>
            </a:xfrm>
            <a:custGeom>
              <a:avLst/>
              <a:gdLst/>
              <a:ahLst/>
              <a:cxnLst/>
              <a:rect l="l" t="t" r="r" b="b"/>
              <a:pathLst>
                <a:path w="2372360" h="1007110">
                  <a:moveTo>
                    <a:pt x="241300" y="0"/>
                  </a:moveTo>
                  <a:cubicBezTo>
                    <a:pt x="496570" y="10160"/>
                    <a:pt x="615950" y="50800"/>
                    <a:pt x="718820" y="83820"/>
                  </a:cubicBezTo>
                  <a:cubicBezTo>
                    <a:pt x="820420" y="116840"/>
                    <a:pt x="923290" y="165100"/>
                    <a:pt x="1021080" y="194310"/>
                  </a:cubicBezTo>
                  <a:cubicBezTo>
                    <a:pt x="1111250" y="220980"/>
                    <a:pt x="1178560" y="234950"/>
                    <a:pt x="1283970" y="256540"/>
                  </a:cubicBezTo>
                  <a:cubicBezTo>
                    <a:pt x="1440180" y="288290"/>
                    <a:pt x="1714500" y="303530"/>
                    <a:pt x="1868170" y="358140"/>
                  </a:cubicBezTo>
                  <a:cubicBezTo>
                    <a:pt x="1978660" y="397510"/>
                    <a:pt x="2113280" y="527050"/>
                    <a:pt x="2136140" y="510540"/>
                  </a:cubicBezTo>
                  <a:cubicBezTo>
                    <a:pt x="2147570" y="501650"/>
                    <a:pt x="2109470" y="440690"/>
                    <a:pt x="2119630" y="430530"/>
                  </a:cubicBezTo>
                  <a:cubicBezTo>
                    <a:pt x="2131060" y="420370"/>
                    <a:pt x="2180590" y="443230"/>
                    <a:pt x="2208530" y="457200"/>
                  </a:cubicBezTo>
                  <a:cubicBezTo>
                    <a:pt x="2236470" y="471170"/>
                    <a:pt x="2263140" y="490220"/>
                    <a:pt x="2284730" y="511810"/>
                  </a:cubicBezTo>
                  <a:cubicBezTo>
                    <a:pt x="2306320" y="533400"/>
                    <a:pt x="2325370" y="560070"/>
                    <a:pt x="2339340" y="586740"/>
                  </a:cubicBezTo>
                  <a:cubicBezTo>
                    <a:pt x="2353310" y="614680"/>
                    <a:pt x="2362200" y="645160"/>
                    <a:pt x="2367280" y="675640"/>
                  </a:cubicBezTo>
                  <a:cubicBezTo>
                    <a:pt x="2372360" y="706120"/>
                    <a:pt x="2371090" y="739140"/>
                    <a:pt x="2366010" y="769620"/>
                  </a:cubicBezTo>
                  <a:cubicBezTo>
                    <a:pt x="2360930" y="800100"/>
                    <a:pt x="2349500" y="830580"/>
                    <a:pt x="2334260" y="857250"/>
                  </a:cubicBezTo>
                  <a:cubicBezTo>
                    <a:pt x="2319020" y="883920"/>
                    <a:pt x="2298700" y="910590"/>
                    <a:pt x="2275840" y="930910"/>
                  </a:cubicBezTo>
                  <a:cubicBezTo>
                    <a:pt x="2252980" y="951230"/>
                    <a:pt x="2225040" y="969010"/>
                    <a:pt x="2197100" y="981710"/>
                  </a:cubicBezTo>
                  <a:cubicBezTo>
                    <a:pt x="2169160" y="994410"/>
                    <a:pt x="2137410" y="1002030"/>
                    <a:pt x="2106930" y="1004570"/>
                  </a:cubicBezTo>
                  <a:cubicBezTo>
                    <a:pt x="2076450" y="1007110"/>
                    <a:pt x="2043430" y="1004570"/>
                    <a:pt x="2014220" y="996950"/>
                  </a:cubicBezTo>
                  <a:cubicBezTo>
                    <a:pt x="1983740" y="989330"/>
                    <a:pt x="1954530" y="976630"/>
                    <a:pt x="1927860" y="960120"/>
                  </a:cubicBezTo>
                  <a:cubicBezTo>
                    <a:pt x="1902460" y="943610"/>
                    <a:pt x="1877060" y="923290"/>
                    <a:pt x="1858010" y="899160"/>
                  </a:cubicBezTo>
                  <a:cubicBezTo>
                    <a:pt x="1838960" y="875030"/>
                    <a:pt x="1822450" y="847090"/>
                    <a:pt x="1811020" y="817880"/>
                  </a:cubicBezTo>
                  <a:cubicBezTo>
                    <a:pt x="1800860" y="788670"/>
                    <a:pt x="1794510" y="756920"/>
                    <a:pt x="1793240" y="726440"/>
                  </a:cubicBezTo>
                  <a:cubicBezTo>
                    <a:pt x="1791970" y="695960"/>
                    <a:pt x="1797050" y="662940"/>
                    <a:pt x="1805940" y="633730"/>
                  </a:cubicBezTo>
                  <a:cubicBezTo>
                    <a:pt x="1814830" y="604520"/>
                    <a:pt x="1828800" y="575310"/>
                    <a:pt x="1846580" y="549910"/>
                  </a:cubicBezTo>
                  <a:cubicBezTo>
                    <a:pt x="1864360" y="524510"/>
                    <a:pt x="1887220" y="500380"/>
                    <a:pt x="1912620" y="482600"/>
                  </a:cubicBezTo>
                  <a:cubicBezTo>
                    <a:pt x="1938020" y="464820"/>
                    <a:pt x="1967230" y="449580"/>
                    <a:pt x="1996440" y="440690"/>
                  </a:cubicBezTo>
                  <a:cubicBezTo>
                    <a:pt x="2025650" y="431800"/>
                    <a:pt x="2057400" y="427990"/>
                    <a:pt x="2087880" y="427990"/>
                  </a:cubicBezTo>
                  <a:cubicBezTo>
                    <a:pt x="2118360" y="427990"/>
                    <a:pt x="2151380" y="434340"/>
                    <a:pt x="2180590" y="444500"/>
                  </a:cubicBezTo>
                  <a:cubicBezTo>
                    <a:pt x="2209800" y="454660"/>
                    <a:pt x="2237740" y="471170"/>
                    <a:pt x="2261870" y="490220"/>
                  </a:cubicBezTo>
                  <a:cubicBezTo>
                    <a:pt x="2286000" y="509270"/>
                    <a:pt x="2307590" y="534670"/>
                    <a:pt x="2324100" y="560070"/>
                  </a:cubicBezTo>
                  <a:cubicBezTo>
                    <a:pt x="2340610" y="585470"/>
                    <a:pt x="2354580" y="615950"/>
                    <a:pt x="2362200" y="645160"/>
                  </a:cubicBezTo>
                  <a:cubicBezTo>
                    <a:pt x="2369820" y="675640"/>
                    <a:pt x="2372360" y="708660"/>
                    <a:pt x="2369820" y="739140"/>
                  </a:cubicBezTo>
                  <a:cubicBezTo>
                    <a:pt x="2367280" y="769620"/>
                    <a:pt x="2359660" y="801370"/>
                    <a:pt x="2348230" y="829310"/>
                  </a:cubicBezTo>
                  <a:cubicBezTo>
                    <a:pt x="2335530" y="857250"/>
                    <a:pt x="2317750" y="885190"/>
                    <a:pt x="2297430" y="908050"/>
                  </a:cubicBezTo>
                  <a:cubicBezTo>
                    <a:pt x="2277110" y="930910"/>
                    <a:pt x="2251710" y="952500"/>
                    <a:pt x="2225040" y="967740"/>
                  </a:cubicBezTo>
                  <a:cubicBezTo>
                    <a:pt x="2198370" y="982980"/>
                    <a:pt x="2167890" y="993140"/>
                    <a:pt x="2137410" y="999490"/>
                  </a:cubicBezTo>
                  <a:cubicBezTo>
                    <a:pt x="2106930" y="1005840"/>
                    <a:pt x="2076450" y="1004570"/>
                    <a:pt x="2044700" y="1003300"/>
                  </a:cubicBezTo>
                  <a:cubicBezTo>
                    <a:pt x="2009140" y="1000760"/>
                    <a:pt x="1976120" y="999490"/>
                    <a:pt x="1931670" y="985520"/>
                  </a:cubicBezTo>
                  <a:cubicBezTo>
                    <a:pt x="1859280" y="962660"/>
                    <a:pt x="1753870" y="875030"/>
                    <a:pt x="1663700" y="852170"/>
                  </a:cubicBezTo>
                  <a:cubicBezTo>
                    <a:pt x="1581150" y="831850"/>
                    <a:pt x="1508760" y="861060"/>
                    <a:pt x="1413510" y="845820"/>
                  </a:cubicBezTo>
                  <a:cubicBezTo>
                    <a:pt x="1280160" y="824230"/>
                    <a:pt x="1069340" y="755650"/>
                    <a:pt x="944880" y="703580"/>
                  </a:cubicBezTo>
                  <a:cubicBezTo>
                    <a:pt x="855980" y="666750"/>
                    <a:pt x="807720" y="618490"/>
                    <a:pt x="725170" y="584200"/>
                  </a:cubicBezTo>
                  <a:cubicBezTo>
                    <a:pt x="629920" y="544830"/>
                    <a:pt x="495300" y="500380"/>
                    <a:pt x="405130" y="486410"/>
                  </a:cubicBezTo>
                  <a:cubicBezTo>
                    <a:pt x="342900" y="476250"/>
                    <a:pt x="290830" y="491490"/>
                    <a:pt x="241300" y="485140"/>
                  </a:cubicBezTo>
                  <a:cubicBezTo>
                    <a:pt x="200660" y="480060"/>
                    <a:pt x="158750" y="469900"/>
                    <a:pt x="129540" y="457200"/>
                  </a:cubicBezTo>
                  <a:cubicBezTo>
                    <a:pt x="109220" y="448310"/>
                    <a:pt x="97790" y="439420"/>
                    <a:pt x="81280" y="424180"/>
                  </a:cubicBezTo>
                  <a:cubicBezTo>
                    <a:pt x="58420" y="401320"/>
                    <a:pt x="27940" y="358140"/>
                    <a:pt x="15240" y="328930"/>
                  </a:cubicBezTo>
                  <a:cubicBezTo>
                    <a:pt x="6350" y="308610"/>
                    <a:pt x="2540" y="294640"/>
                    <a:pt x="1270" y="271780"/>
                  </a:cubicBezTo>
                  <a:cubicBezTo>
                    <a:pt x="0" y="240030"/>
                    <a:pt x="1270" y="191770"/>
                    <a:pt x="15240" y="156210"/>
                  </a:cubicBezTo>
                  <a:cubicBezTo>
                    <a:pt x="29210" y="120650"/>
                    <a:pt x="58420" y="83820"/>
                    <a:pt x="81280" y="60960"/>
                  </a:cubicBezTo>
                  <a:cubicBezTo>
                    <a:pt x="97790" y="45720"/>
                    <a:pt x="109220" y="36830"/>
                    <a:pt x="129540" y="27940"/>
                  </a:cubicBezTo>
                  <a:cubicBezTo>
                    <a:pt x="158750" y="15240"/>
                    <a:pt x="241300" y="0"/>
                    <a:pt x="241300" y="0"/>
                  </a:cubicBezTo>
                </a:path>
              </a:pathLst>
            </a:custGeom>
            <a:solidFill>
              <a:srgbClr val="FFD200">
                <a:alpha val="49804"/>
              </a:srgbClr>
            </a:solidFill>
            <a:ln>
              <a:noFill/>
            </a:ln>
          </p:spPr>
        </p:sp>
      </p:grpSp>
      <p:grpSp>
        <p:nvGrpSpPr>
          <p:cNvPr id="21" name="Group 21"/>
          <p:cNvGrpSpPr/>
          <p:nvPr/>
        </p:nvGrpSpPr>
        <p:grpSpPr>
          <a:xfrm>
            <a:off x="16657320" y="9425940"/>
            <a:ext cx="2302192" cy="922973"/>
            <a:chOff x="0" y="0"/>
            <a:chExt cx="3069590" cy="1230630"/>
          </a:xfrm>
        </p:grpSpPr>
        <p:sp>
          <p:nvSpPr>
            <p:cNvPr id="22" name="Freeform 22"/>
            <p:cNvSpPr/>
            <p:nvPr/>
          </p:nvSpPr>
          <p:spPr>
            <a:xfrm>
              <a:off x="49530" y="50800"/>
              <a:ext cx="2973070" cy="1134110"/>
            </a:xfrm>
            <a:custGeom>
              <a:avLst/>
              <a:gdLst/>
              <a:ahLst/>
              <a:cxnLst/>
              <a:rect l="l" t="t" r="r" b="b"/>
              <a:pathLst>
                <a:path w="2973070" h="1134110">
                  <a:moveTo>
                    <a:pt x="278130" y="0"/>
                  </a:moveTo>
                  <a:cubicBezTo>
                    <a:pt x="556260" y="52070"/>
                    <a:pt x="623570" y="92710"/>
                    <a:pt x="722630" y="129540"/>
                  </a:cubicBezTo>
                  <a:cubicBezTo>
                    <a:pt x="872490" y="185420"/>
                    <a:pt x="1129030" y="273050"/>
                    <a:pt x="1295400" y="322580"/>
                  </a:cubicBezTo>
                  <a:cubicBezTo>
                    <a:pt x="1421130" y="359410"/>
                    <a:pt x="1527810" y="391160"/>
                    <a:pt x="1631950" y="408940"/>
                  </a:cubicBezTo>
                  <a:cubicBezTo>
                    <a:pt x="1720850" y="424180"/>
                    <a:pt x="1795780" y="427990"/>
                    <a:pt x="1880870" y="431800"/>
                  </a:cubicBezTo>
                  <a:cubicBezTo>
                    <a:pt x="1971040" y="435610"/>
                    <a:pt x="2062480" y="424180"/>
                    <a:pt x="2157730" y="429260"/>
                  </a:cubicBezTo>
                  <a:cubicBezTo>
                    <a:pt x="2261870" y="434340"/>
                    <a:pt x="2378710" y="441960"/>
                    <a:pt x="2480310" y="463550"/>
                  </a:cubicBezTo>
                  <a:cubicBezTo>
                    <a:pt x="2576830" y="483870"/>
                    <a:pt x="2680970" y="520700"/>
                    <a:pt x="2753360" y="554990"/>
                  </a:cubicBezTo>
                  <a:cubicBezTo>
                    <a:pt x="2806700" y="579120"/>
                    <a:pt x="2851150" y="604520"/>
                    <a:pt x="2882900" y="633730"/>
                  </a:cubicBezTo>
                  <a:cubicBezTo>
                    <a:pt x="2908300" y="656590"/>
                    <a:pt x="2924810" y="681990"/>
                    <a:pt x="2938780" y="708660"/>
                  </a:cubicBezTo>
                  <a:cubicBezTo>
                    <a:pt x="2952750" y="736600"/>
                    <a:pt x="2962910" y="767080"/>
                    <a:pt x="2967990" y="797560"/>
                  </a:cubicBezTo>
                  <a:cubicBezTo>
                    <a:pt x="2973070" y="828040"/>
                    <a:pt x="2970530" y="861060"/>
                    <a:pt x="2965450" y="891540"/>
                  </a:cubicBezTo>
                  <a:cubicBezTo>
                    <a:pt x="2960370" y="922020"/>
                    <a:pt x="2950210" y="953770"/>
                    <a:pt x="2934970" y="980440"/>
                  </a:cubicBezTo>
                  <a:cubicBezTo>
                    <a:pt x="2919730" y="1007110"/>
                    <a:pt x="2899410" y="1033780"/>
                    <a:pt x="2876550" y="1054100"/>
                  </a:cubicBezTo>
                  <a:cubicBezTo>
                    <a:pt x="2853690" y="1074420"/>
                    <a:pt x="2827020" y="1092200"/>
                    <a:pt x="2799080" y="1104900"/>
                  </a:cubicBezTo>
                  <a:cubicBezTo>
                    <a:pt x="2771140" y="1117600"/>
                    <a:pt x="2738120" y="1126490"/>
                    <a:pt x="2707640" y="1129030"/>
                  </a:cubicBezTo>
                  <a:cubicBezTo>
                    <a:pt x="2677160" y="1131570"/>
                    <a:pt x="2644140" y="1130300"/>
                    <a:pt x="2614930" y="1122680"/>
                  </a:cubicBezTo>
                  <a:cubicBezTo>
                    <a:pt x="2584450" y="1115060"/>
                    <a:pt x="2555240" y="1102360"/>
                    <a:pt x="2528570" y="1085850"/>
                  </a:cubicBezTo>
                  <a:cubicBezTo>
                    <a:pt x="2501900" y="1069340"/>
                    <a:pt x="2476500" y="1049020"/>
                    <a:pt x="2457450" y="1024890"/>
                  </a:cubicBezTo>
                  <a:cubicBezTo>
                    <a:pt x="2437130" y="1000760"/>
                    <a:pt x="2421890" y="972820"/>
                    <a:pt x="2410460" y="943610"/>
                  </a:cubicBezTo>
                  <a:cubicBezTo>
                    <a:pt x="2399030" y="914400"/>
                    <a:pt x="2392680" y="881380"/>
                    <a:pt x="2391410" y="850900"/>
                  </a:cubicBezTo>
                  <a:cubicBezTo>
                    <a:pt x="2390140" y="820420"/>
                    <a:pt x="2393950" y="787400"/>
                    <a:pt x="2402840" y="758190"/>
                  </a:cubicBezTo>
                  <a:cubicBezTo>
                    <a:pt x="2411730" y="728980"/>
                    <a:pt x="2425700" y="699770"/>
                    <a:pt x="2443480" y="674370"/>
                  </a:cubicBezTo>
                  <a:cubicBezTo>
                    <a:pt x="2461260" y="648970"/>
                    <a:pt x="2484120" y="624840"/>
                    <a:pt x="2509520" y="607060"/>
                  </a:cubicBezTo>
                  <a:cubicBezTo>
                    <a:pt x="2534920" y="589280"/>
                    <a:pt x="2564130" y="574040"/>
                    <a:pt x="2593340" y="565150"/>
                  </a:cubicBezTo>
                  <a:cubicBezTo>
                    <a:pt x="2622550" y="556260"/>
                    <a:pt x="2655570" y="551180"/>
                    <a:pt x="2686050" y="551180"/>
                  </a:cubicBezTo>
                  <a:cubicBezTo>
                    <a:pt x="2716530" y="551180"/>
                    <a:pt x="2748280" y="557530"/>
                    <a:pt x="2777490" y="567690"/>
                  </a:cubicBezTo>
                  <a:cubicBezTo>
                    <a:pt x="2806700" y="577850"/>
                    <a:pt x="2835910" y="593090"/>
                    <a:pt x="2860040" y="612140"/>
                  </a:cubicBezTo>
                  <a:cubicBezTo>
                    <a:pt x="2884170" y="631190"/>
                    <a:pt x="2907030" y="656590"/>
                    <a:pt x="2923540" y="681990"/>
                  </a:cubicBezTo>
                  <a:cubicBezTo>
                    <a:pt x="2940050" y="707390"/>
                    <a:pt x="2954020" y="737870"/>
                    <a:pt x="2961640" y="767080"/>
                  </a:cubicBezTo>
                  <a:cubicBezTo>
                    <a:pt x="2969260" y="797560"/>
                    <a:pt x="2971800" y="830580"/>
                    <a:pt x="2969260" y="861060"/>
                  </a:cubicBezTo>
                  <a:cubicBezTo>
                    <a:pt x="2966720" y="891540"/>
                    <a:pt x="2959100" y="923290"/>
                    <a:pt x="2947670" y="951230"/>
                  </a:cubicBezTo>
                  <a:cubicBezTo>
                    <a:pt x="2936240" y="979170"/>
                    <a:pt x="2918460" y="1008380"/>
                    <a:pt x="2898140" y="1031240"/>
                  </a:cubicBezTo>
                  <a:cubicBezTo>
                    <a:pt x="2877820" y="1054100"/>
                    <a:pt x="2852420" y="1075690"/>
                    <a:pt x="2825750" y="1090930"/>
                  </a:cubicBezTo>
                  <a:cubicBezTo>
                    <a:pt x="2799080" y="1106170"/>
                    <a:pt x="2769870" y="1117600"/>
                    <a:pt x="2739390" y="1123950"/>
                  </a:cubicBezTo>
                  <a:cubicBezTo>
                    <a:pt x="2708910" y="1130300"/>
                    <a:pt x="2686050" y="1134110"/>
                    <a:pt x="2645410" y="1127760"/>
                  </a:cubicBezTo>
                  <a:cubicBezTo>
                    <a:pt x="2565400" y="1116330"/>
                    <a:pt x="2428240" y="1028700"/>
                    <a:pt x="2301240" y="1005840"/>
                  </a:cubicBezTo>
                  <a:cubicBezTo>
                    <a:pt x="2155190" y="979170"/>
                    <a:pt x="1977390" y="1022350"/>
                    <a:pt x="1813560" y="996950"/>
                  </a:cubicBezTo>
                  <a:cubicBezTo>
                    <a:pt x="1639570" y="970280"/>
                    <a:pt x="1432560" y="880110"/>
                    <a:pt x="1286510" y="842010"/>
                  </a:cubicBezTo>
                  <a:cubicBezTo>
                    <a:pt x="1184910" y="815340"/>
                    <a:pt x="1130300" y="815340"/>
                    <a:pt x="1026160" y="781050"/>
                  </a:cubicBezTo>
                  <a:cubicBezTo>
                    <a:pt x="859790" y="725170"/>
                    <a:pt x="557530" y="552450"/>
                    <a:pt x="393700" y="504190"/>
                  </a:cubicBezTo>
                  <a:cubicBezTo>
                    <a:pt x="295910" y="474980"/>
                    <a:pt x="212090" y="490220"/>
                    <a:pt x="152400" y="464820"/>
                  </a:cubicBezTo>
                  <a:cubicBezTo>
                    <a:pt x="111760" y="447040"/>
                    <a:pt x="80010" y="419100"/>
                    <a:pt x="58420" y="396240"/>
                  </a:cubicBezTo>
                  <a:cubicBezTo>
                    <a:pt x="43180" y="379730"/>
                    <a:pt x="35560" y="368300"/>
                    <a:pt x="26670" y="347980"/>
                  </a:cubicBezTo>
                  <a:cubicBezTo>
                    <a:pt x="13970" y="318770"/>
                    <a:pt x="0" y="273050"/>
                    <a:pt x="1270" y="234950"/>
                  </a:cubicBezTo>
                  <a:cubicBezTo>
                    <a:pt x="2540" y="198120"/>
                    <a:pt x="13970" y="156210"/>
                    <a:pt x="31750" y="123190"/>
                  </a:cubicBezTo>
                  <a:cubicBezTo>
                    <a:pt x="49530" y="90170"/>
                    <a:pt x="85090" y="57150"/>
                    <a:pt x="110490" y="38100"/>
                  </a:cubicBezTo>
                  <a:cubicBezTo>
                    <a:pt x="128270" y="24130"/>
                    <a:pt x="140970" y="17780"/>
                    <a:pt x="162560" y="11430"/>
                  </a:cubicBezTo>
                  <a:cubicBezTo>
                    <a:pt x="193040" y="2540"/>
                    <a:pt x="278130" y="0"/>
                    <a:pt x="278130" y="0"/>
                  </a:cubicBezTo>
                </a:path>
              </a:pathLst>
            </a:custGeom>
            <a:solidFill>
              <a:srgbClr val="FFD200">
                <a:alpha val="49804"/>
              </a:srgbClr>
            </a:solidFill>
            <a:ln>
              <a:noFill/>
            </a:ln>
          </p:spPr>
        </p:sp>
      </p:grpSp>
      <p:pic>
        <p:nvPicPr>
          <p:cNvPr id="23" name="Picture 23"/>
          <p:cNvPicPr>
            <a:picLocks noChangeAspect="1"/>
          </p:cNvPicPr>
          <p:nvPr/>
        </p:nvPicPr>
        <p:blipFill>
          <a:blip r:embed="rId2"/>
          <a:srcRect/>
          <a:stretch>
            <a:fillRect/>
          </a:stretch>
        </p:blipFill>
        <p:spPr>
          <a:xfrm>
            <a:off x="1110615" y="3305596"/>
            <a:ext cx="4434902" cy="4298743"/>
          </a:xfrm>
          <a:prstGeom prst="rect">
            <a:avLst/>
          </a:prstGeom>
        </p:spPr>
      </p:pic>
      <p:sp>
        <p:nvSpPr>
          <p:cNvPr id="24" name="TextBox 24"/>
          <p:cNvSpPr txBox="1"/>
          <p:nvPr/>
        </p:nvSpPr>
        <p:spPr>
          <a:xfrm>
            <a:off x="13788256" y="5038407"/>
            <a:ext cx="3141613" cy="887095"/>
          </a:xfrm>
          <a:prstGeom prst="rect">
            <a:avLst/>
          </a:prstGeom>
        </p:spPr>
        <p:txBody>
          <a:bodyPr lIns="0" tIns="0" rIns="0" bIns="0" rtlCol="0" anchor="t">
            <a:spAutoFit/>
          </a:bodyPr>
          <a:lstStyle/>
          <a:p>
            <a:pPr algn="ctr">
              <a:lnSpc>
                <a:spcPts val="7279"/>
              </a:lnSpc>
            </a:pPr>
            <a:r>
              <a:rPr lang="en-US" sz="5199">
                <a:solidFill>
                  <a:srgbClr val="FFFFFF"/>
                </a:solidFill>
                <a:latin typeface="Open Sans Bold"/>
              </a:rPr>
              <a:t>100 KM/H</a:t>
            </a:r>
          </a:p>
        </p:txBody>
      </p:sp>
      <p:sp>
        <p:nvSpPr>
          <p:cNvPr id="25" name="TextBox 25"/>
          <p:cNvSpPr txBox="1"/>
          <p:nvPr/>
        </p:nvSpPr>
        <p:spPr>
          <a:xfrm>
            <a:off x="4059242" y="3113231"/>
            <a:ext cx="2764780" cy="887095"/>
          </a:xfrm>
          <a:prstGeom prst="rect">
            <a:avLst/>
          </a:prstGeom>
        </p:spPr>
        <p:txBody>
          <a:bodyPr lIns="0" tIns="0" rIns="0" bIns="0" rtlCol="0" anchor="t">
            <a:spAutoFit/>
          </a:bodyPr>
          <a:lstStyle/>
          <a:p>
            <a:pPr algn="ctr">
              <a:lnSpc>
                <a:spcPts val="7279"/>
              </a:lnSpc>
            </a:pPr>
            <a:r>
              <a:rPr lang="en-US" sz="5199">
                <a:solidFill>
                  <a:srgbClr val="FFFFFF"/>
                </a:solidFill>
                <a:latin typeface="Open Sans Bold"/>
              </a:rPr>
              <a:t>10 KM/H</a:t>
            </a:r>
          </a:p>
        </p:txBody>
      </p:sp>
      <p:sp>
        <p:nvSpPr>
          <p:cNvPr id="26" name="TextBox 26"/>
          <p:cNvSpPr txBox="1"/>
          <p:nvPr/>
        </p:nvSpPr>
        <p:spPr>
          <a:xfrm>
            <a:off x="9144000" y="4086542"/>
            <a:ext cx="2764780" cy="887095"/>
          </a:xfrm>
          <a:prstGeom prst="rect">
            <a:avLst/>
          </a:prstGeom>
        </p:spPr>
        <p:txBody>
          <a:bodyPr lIns="0" tIns="0" rIns="0" bIns="0" rtlCol="0" anchor="t">
            <a:spAutoFit/>
          </a:bodyPr>
          <a:lstStyle/>
          <a:p>
            <a:pPr algn="ctr">
              <a:lnSpc>
                <a:spcPts val="7279"/>
              </a:lnSpc>
            </a:pPr>
            <a:r>
              <a:rPr lang="en-US" sz="5199">
                <a:solidFill>
                  <a:srgbClr val="FFFFFF"/>
                </a:solidFill>
                <a:latin typeface="Open Sans Bold"/>
              </a:rPr>
              <a:t>50 KM/H</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52827"/>
        </a:solidFill>
        <a:effectLst/>
      </p:bgPr>
    </p:bg>
    <p:spTree>
      <p:nvGrpSpPr>
        <p:cNvPr id="1" name=""/>
        <p:cNvGrpSpPr/>
        <p:nvPr/>
      </p:nvGrpSpPr>
      <p:grpSpPr>
        <a:xfrm>
          <a:off x="0" y="0"/>
          <a:ext cx="0" cy="0"/>
          <a:chOff x="0" y="0"/>
          <a:chExt cx="0" cy="0"/>
        </a:xfrm>
      </p:grpSpPr>
      <p:sp>
        <p:nvSpPr>
          <p:cNvPr id="2" name="AutoShape 2"/>
          <p:cNvSpPr/>
          <p:nvPr/>
        </p:nvSpPr>
        <p:spPr>
          <a:xfrm>
            <a:off x="1028700" y="385762"/>
            <a:ext cx="2743200" cy="207818"/>
          </a:xfrm>
          <a:prstGeom prst="rect">
            <a:avLst/>
          </a:prstGeom>
          <a:solidFill>
            <a:srgbClr val="F8CF2C"/>
          </a:solidFill>
        </p:spPr>
      </p:sp>
      <p:sp>
        <p:nvSpPr>
          <p:cNvPr id="3" name="TextBox 3"/>
          <p:cNvSpPr txBox="1"/>
          <p:nvPr/>
        </p:nvSpPr>
        <p:spPr>
          <a:xfrm>
            <a:off x="1028700" y="1760606"/>
            <a:ext cx="9005242" cy="7497694"/>
          </a:xfrm>
          <a:prstGeom prst="rect">
            <a:avLst/>
          </a:prstGeom>
        </p:spPr>
        <p:txBody>
          <a:bodyPr lIns="0" tIns="0" rIns="0" bIns="0" rtlCol="0" anchor="t">
            <a:spAutoFit/>
          </a:bodyPr>
          <a:lstStyle/>
          <a:p>
            <a:pPr algn="just">
              <a:lnSpc>
                <a:spcPts val="4997"/>
              </a:lnSpc>
            </a:pPr>
            <a:r>
              <a:rPr lang="en-US" sz="3569" spc="107">
                <a:solidFill>
                  <a:srgbClr val="FFFEE6"/>
                </a:solidFill>
                <a:latin typeface="Montserrat Light"/>
              </a:rPr>
              <a:t>Herança é o processo de criar uma nova classe a partir de uma classe existente, com a possibilidade de adicionar novos atributos e métodos, ou redefinir os métodos existentes. A classe que é estendida é chamada de classe pai ou superclasse, e a classe que estende é chamada de classe filha ou subclasse. A herança permite reutilizar código e organizar as classes de forma hierárquica.</a:t>
            </a:r>
          </a:p>
          <a:p>
            <a:pPr algn="just">
              <a:lnSpc>
                <a:spcPts val="4997"/>
              </a:lnSpc>
            </a:pPr>
            <a:endParaRPr lang="en-US" sz="3569" spc="107">
              <a:solidFill>
                <a:srgbClr val="FFFEE6"/>
              </a:solidFill>
              <a:latin typeface="Montserrat Light"/>
            </a:endParaRPr>
          </a:p>
        </p:txBody>
      </p:sp>
      <p:sp>
        <p:nvSpPr>
          <p:cNvPr id="4" name="TextBox 4"/>
          <p:cNvSpPr txBox="1"/>
          <p:nvPr/>
        </p:nvSpPr>
        <p:spPr>
          <a:xfrm>
            <a:off x="1028700" y="546088"/>
            <a:ext cx="7071098" cy="803299"/>
          </a:xfrm>
          <a:prstGeom prst="rect">
            <a:avLst/>
          </a:prstGeom>
        </p:spPr>
        <p:txBody>
          <a:bodyPr lIns="0" tIns="0" rIns="0" bIns="0" rtlCol="0" anchor="t">
            <a:spAutoFit/>
          </a:bodyPr>
          <a:lstStyle/>
          <a:p>
            <a:pPr algn="l">
              <a:lnSpc>
                <a:spcPts val="6768"/>
              </a:lnSpc>
            </a:pPr>
            <a:r>
              <a:rPr lang="en-US" sz="4230" spc="507">
                <a:solidFill>
                  <a:srgbClr val="F8CF2C"/>
                </a:solidFill>
                <a:latin typeface="Montserrat Classic"/>
              </a:rPr>
              <a:t>HERANÇA</a:t>
            </a:r>
          </a:p>
        </p:txBody>
      </p:sp>
      <p:grpSp>
        <p:nvGrpSpPr>
          <p:cNvPr id="5" name="Group 5"/>
          <p:cNvGrpSpPr/>
          <p:nvPr/>
        </p:nvGrpSpPr>
        <p:grpSpPr>
          <a:xfrm>
            <a:off x="10820401" y="126221"/>
            <a:ext cx="7320122" cy="7430873"/>
            <a:chOff x="-153093" y="-95250"/>
            <a:chExt cx="9760162" cy="9907831"/>
          </a:xfrm>
        </p:grpSpPr>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309599">
              <a:off x="3129161" y="1875071"/>
              <a:ext cx="2651154" cy="801974"/>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720268">
              <a:off x="3183573" y="2994777"/>
              <a:ext cx="2651154" cy="801974"/>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188614">
              <a:off x="460658" y="4505527"/>
              <a:ext cx="2651154" cy="801974"/>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3978488" y="7034447"/>
              <a:ext cx="2651154" cy="801974"/>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489142">
              <a:off x="3618353" y="8355801"/>
              <a:ext cx="2651154" cy="801974"/>
            </a:xfrm>
            <a:prstGeom prst="rect">
              <a:avLst/>
            </a:prstGeom>
          </p:spPr>
        </p:pic>
        <p:sp>
          <p:nvSpPr>
            <p:cNvPr id="11" name="TextBox 11"/>
            <p:cNvSpPr txBox="1"/>
            <p:nvPr/>
          </p:nvSpPr>
          <p:spPr>
            <a:xfrm>
              <a:off x="0" y="1364187"/>
              <a:ext cx="2848968" cy="2205732"/>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Open Sans Light Bold"/>
                </a:rPr>
                <a:t>PAI</a:t>
              </a:r>
            </a:p>
          </p:txBody>
        </p:sp>
        <p:sp>
          <p:nvSpPr>
            <p:cNvPr id="12" name="TextBox 12"/>
            <p:cNvSpPr txBox="1"/>
            <p:nvPr/>
          </p:nvSpPr>
          <p:spPr>
            <a:xfrm>
              <a:off x="0" y="294101"/>
              <a:ext cx="3129161" cy="2382943"/>
            </a:xfrm>
            <a:prstGeom prst="rect">
              <a:avLst/>
            </a:prstGeom>
          </p:spPr>
          <p:txBody>
            <a:bodyPr lIns="0" tIns="0" rIns="0" bIns="0" rtlCol="0" anchor="t">
              <a:spAutoFit/>
            </a:bodyPr>
            <a:lstStyle/>
            <a:p>
              <a:pPr algn="ctr">
                <a:lnSpc>
                  <a:spcPts val="7279"/>
                </a:lnSpc>
              </a:pPr>
              <a:r>
                <a:rPr lang="en-US" sz="5199">
                  <a:solidFill>
                    <a:srgbClr val="FFFFFF"/>
                  </a:solidFill>
                  <a:latin typeface="Open Sans Bold"/>
                </a:rPr>
                <a:t>CLASSE</a:t>
              </a:r>
            </a:p>
            <a:p>
              <a:pPr algn="ctr">
                <a:lnSpc>
                  <a:spcPts val="7279"/>
                </a:lnSpc>
              </a:pPr>
              <a:endParaRPr lang="en-US" sz="5199">
                <a:solidFill>
                  <a:srgbClr val="FFFFFF"/>
                </a:solidFill>
                <a:latin typeface="Open Sans Bold"/>
              </a:endParaRPr>
            </a:p>
          </p:txBody>
        </p:sp>
        <p:sp>
          <p:nvSpPr>
            <p:cNvPr id="13" name="TextBox 13"/>
            <p:cNvSpPr txBox="1"/>
            <p:nvPr/>
          </p:nvSpPr>
          <p:spPr>
            <a:xfrm>
              <a:off x="-153093" y="6283914"/>
              <a:ext cx="3725565" cy="1675672"/>
            </a:xfrm>
            <a:prstGeom prst="rect">
              <a:avLst/>
            </a:prstGeom>
          </p:spPr>
          <p:txBody>
            <a:bodyPr wrap="square" lIns="0" tIns="0" rIns="0" bIns="0" rtlCol="0" anchor="t">
              <a:spAutoFit/>
            </a:bodyPr>
            <a:lstStyle/>
            <a:p>
              <a:pPr algn="ctr">
                <a:lnSpc>
                  <a:spcPts val="9826"/>
                </a:lnSpc>
              </a:pPr>
              <a:r>
                <a:rPr lang="en-US" sz="7019" dirty="0">
                  <a:solidFill>
                    <a:srgbClr val="FFFFFF"/>
                  </a:solidFill>
                  <a:latin typeface="Open Sans Light Bold"/>
                </a:rPr>
                <a:t>FILHO</a:t>
              </a:r>
            </a:p>
          </p:txBody>
        </p:sp>
        <p:sp>
          <p:nvSpPr>
            <p:cNvPr id="14" name="TextBox 14"/>
            <p:cNvSpPr txBox="1"/>
            <p:nvPr/>
          </p:nvSpPr>
          <p:spPr>
            <a:xfrm>
              <a:off x="5834375" y="-95250"/>
              <a:ext cx="3772694" cy="1151043"/>
            </a:xfrm>
            <a:prstGeom prst="rect">
              <a:avLst/>
            </a:prstGeom>
          </p:spPr>
          <p:txBody>
            <a:bodyPr lIns="0" tIns="0" rIns="0" bIns="0" rtlCol="0" anchor="t">
              <a:spAutoFit/>
            </a:bodyPr>
            <a:lstStyle/>
            <a:p>
              <a:pPr algn="ctr">
                <a:lnSpc>
                  <a:spcPts val="7279"/>
                </a:lnSpc>
              </a:pPr>
              <a:r>
                <a:rPr lang="en-US" sz="5199">
                  <a:solidFill>
                    <a:srgbClr val="FFFFFF"/>
                  </a:solidFill>
                  <a:latin typeface="Open Sans Bold"/>
                </a:rPr>
                <a:t>OBJETOS</a:t>
              </a:r>
            </a:p>
          </p:txBody>
        </p:sp>
        <p:sp>
          <p:nvSpPr>
            <p:cNvPr id="15" name="TextBox 15"/>
            <p:cNvSpPr txBox="1"/>
            <p:nvPr/>
          </p:nvSpPr>
          <p:spPr>
            <a:xfrm>
              <a:off x="6168538" y="1012821"/>
              <a:ext cx="2259806" cy="1151043"/>
            </a:xfrm>
            <a:prstGeom prst="rect">
              <a:avLst/>
            </a:prstGeom>
          </p:spPr>
          <p:txBody>
            <a:bodyPr lIns="0" tIns="0" rIns="0" bIns="0" rtlCol="0" anchor="t">
              <a:spAutoFit/>
            </a:bodyPr>
            <a:lstStyle/>
            <a:p>
              <a:pPr algn="ctr">
                <a:lnSpc>
                  <a:spcPts val="7279"/>
                </a:lnSpc>
              </a:pPr>
              <a:r>
                <a:rPr lang="en-US" sz="5199">
                  <a:solidFill>
                    <a:srgbClr val="FFFFFF"/>
                  </a:solidFill>
                  <a:latin typeface="Open Sans Bold"/>
                </a:rPr>
                <a:t>.........</a:t>
              </a:r>
            </a:p>
          </p:txBody>
        </p:sp>
        <p:sp>
          <p:nvSpPr>
            <p:cNvPr id="16" name="TextBox 16"/>
            <p:cNvSpPr txBox="1"/>
            <p:nvPr/>
          </p:nvSpPr>
          <p:spPr>
            <a:xfrm>
              <a:off x="6172299" y="2935655"/>
              <a:ext cx="2259806" cy="1151043"/>
            </a:xfrm>
            <a:prstGeom prst="rect">
              <a:avLst/>
            </a:prstGeom>
          </p:spPr>
          <p:txBody>
            <a:bodyPr lIns="0" tIns="0" rIns="0" bIns="0" rtlCol="0" anchor="t">
              <a:spAutoFit/>
            </a:bodyPr>
            <a:lstStyle/>
            <a:p>
              <a:pPr algn="ctr">
                <a:lnSpc>
                  <a:spcPts val="7279"/>
                </a:lnSpc>
              </a:pPr>
              <a:r>
                <a:rPr lang="en-US" sz="5199">
                  <a:solidFill>
                    <a:srgbClr val="FFFFFF"/>
                  </a:solidFill>
                  <a:latin typeface="Open Sans Bold"/>
                </a:rPr>
                <a:t>.........</a:t>
              </a:r>
            </a:p>
          </p:txBody>
        </p:sp>
        <p:sp>
          <p:nvSpPr>
            <p:cNvPr id="17" name="TextBox 17"/>
            <p:cNvSpPr txBox="1"/>
            <p:nvPr/>
          </p:nvSpPr>
          <p:spPr>
            <a:xfrm>
              <a:off x="6629641" y="6939197"/>
              <a:ext cx="2259806" cy="1151043"/>
            </a:xfrm>
            <a:prstGeom prst="rect">
              <a:avLst/>
            </a:prstGeom>
          </p:spPr>
          <p:txBody>
            <a:bodyPr lIns="0" tIns="0" rIns="0" bIns="0" rtlCol="0" anchor="t">
              <a:spAutoFit/>
            </a:bodyPr>
            <a:lstStyle/>
            <a:p>
              <a:pPr algn="ctr">
                <a:lnSpc>
                  <a:spcPts val="7279"/>
                </a:lnSpc>
              </a:pPr>
              <a:r>
                <a:rPr lang="en-US" sz="5199">
                  <a:solidFill>
                    <a:srgbClr val="FFFFFF"/>
                  </a:solidFill>
                  <a:latin typeface="Open Sans Bold"/>
                </a:rPr>
                <a:t>.........</a:t>
              </a:r>
            </a:p>
          </p:txBody>
        </p:sp>
        <p:sp>
          <p:nvSpPr>
            <p:cNvPr id="18" name="TextBox 18"/>
            <p:cNvSpPr txBox="1"/>
            <p:nvPr/>
          </p:nvSpPr>
          <p:spPr>
            <a:xfrm>
              <a:off x="6168538" y="8661538"/>
              <a:ext cx="2259806" cy="1151043"/>
            </a:xfrm>
            <a:prstGeom prst="rect">
              <a:avLst/>
            </a:prstGeom>
          </p:spPr>
          <p:txBody>
            <a:bodyPr lIns="0" tIns="0" rIns="0" bIns="0" rtlCol="0" anchor="t">
              <a:spAutoFit/>
            </a:bodyPr>
            <a:lstStyle/>
            <a:p>
              <a:pPr algn="ctr">
                <a:lnSpc>
                  <a:spcPts val="7279"/>
                </a:lnSpc>
              </a:pPr>
              <a:r>
                <a:rPr lang="en-US" sz="5199">
                  <a:solidFill>
                    <a:srgbClr val="FFFFFF"/>
                  </a:solidFill>
                  <a:latin typeface="Open Sans Bold"/>
                </a:rPr>
                <a:t>.........</a:t>
              </a: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52827"/>
        </a:solidFill>
        <a:effectLst/>
      </p:bgPr>
    </p:bg>
    <p:spTree>
      <p:nvGrpSpPr>
        <p:cNvPr id="1" name=""/>
        <p:cNvGrpSpPr/>
        <p:nvPr/>
      </p:nvGrpSpPr>
      <p:grpSpPr>
        <a:xfrm>
          <a:off x="0" y="0"/>
          <a:ext cx="0" cy="0"/>
          <a:chOff x="0" y="0"/>
          <a:chExt cx="0" cy="0"/>
        </a:xfrm>
      </p:grpSpPr>
      <p:sp>
        <p:nvSpPr>
          <p:cNvPr id="2" name="AutoShape 2"/>
          <p:cNvSpPr/>
          <p:nvPr/>
        </p:nvSpPr>
        <p:spPr>
          <a:xfrm>
            <a:off x="1028700" y="385762"/>
            <a:ext cx="2743200" cy="207818"/>
          </a:xfrm>
          <a:prstGeom prst="rect">
            <a:avLst/>
          </a:prstGeom>
          <a:solidFill>
            <a:srgbClr val="F8CF2C"/>
          </a:solidFill>
        </p:spPr>
      </p:sp>
      <p:sp>
        <p:nvSpPr>
          <p:cNvPr id="3" name="TextBox 3"/>
          <p:cNvSpPr txBox="1"/>
          <p:nvPr/>
        </p:nvSpPr>
        <p:spPr>
          <a:xfrm>
            <a:off x="1028700" y="1760606"/>
            <a:ext cx="9488338" cy="8751308"/>
          </a:xfrm>
          <a:prstGeom prst="rect">
            <a:avLst/>
          </a:prstGeom>
        </p:spPr>
        <p:txBody>
          <a:bodyPr lIns="0" tIns="0" rIns="0" bIns="0" rtlCol="0" anchor="t">
            <a:spAutoFit/>
          </a:bodyPr>
          <a:lstStyle/>
          <a:p>
            <a:pPr algn="just">
              <a:lnSpc>
                <a:spcPts val="4997"/>
              </a:lnSpc>
            </a:pPr>
            <a:r>
              <a:rPr lang="en-US" sz="3569" spc="107">
                <a:solidFill>
                  <a:srgbClr val="FFFEE6"/>
                </a:solidFill>
                <a:latin typeface="Montserrat Light"/>
              </a:rPr>
              <a:t>Ela permite aos programadores criar representações simplificadas de objetos do mundo real em um sistema de software, sem se preocupar com detalhes desnecessários ou complexos.</a:t>
            </a:r>
          </a:p>
          <a:p>
            <a:pPr algn="just">
              <a:lnSpc>
                <a:spcPts val="4997"/>
              </a:lnSpc>
            </a:pPr>
            <a:r>
              <a:rPr lang="en-US" sz="3569" spc="107">
                <a:solidFill>
                  <a:srgbClr val="FFFEE6"/>
                </a:solidFill>
                <a:latin typeface="Montserrat Light"/>
              </a:rPr>
              <a:t>Por exemplo, ao modelar um sistema de gerenciamento de biblioteca, pode-se criar uma classe "Livro" que tenha atributos como "título", "autor". Essa classe representa uma abstração do objeto físico "livro", ignorando detalhes irrelevantes como o peso ou a cor da capa.</a:t>
            </a:r>
          </a:p>
          <a:p>
            <a:pPr algn="just">
              <a:lnSpc>
                <a:spcPts val="4997"/>
              </a:lnSpc>
            </a:pPr>
            <a:endParaRPr lang="en-US" sz="3569" spc="107">
              <a:solidFill>
                <a:srgbClr val="FFFEE6"/>
              </a:solidFill>
              <a:latin typeface="Montserrat Light"/>
            </a:endParaRPr>
          </a:p>
        </p:txBody>
      </p:sp>
      <p:sp>
        <p:nvSpPr>
          <p:cNvPr id="4" name="TextBox 4"/>
          <p:cNvSpPr txBox="1"/>
          <p:nvPr/>
        </p:nvSpPr>
        <p:spPr>
          <a:xfrm>
            <a:off x="1028700" y="546088"/>
            <a:ext cx="7071098" cy="803299"/>
          </a:xfrm>
          <a:prstGeom prst="rect">
            <a:avLst/>
          </a:prstGeom>
        </p:spPr>
        <p:txBody>
          <a:bodyPr lIns="0" tIns="0" rIns="0" bIns="0" rtlCol="0" anchor="t">
            <a:spAutoFit/>
          </a:bodyPr>
          <a:lstStyle/>
          <a:p>
            <a:pPr algn="l">
              <a:lnSpc>
                <a:spcPts val="6768"/>
              </a:lnSpc>
            </a:pPr>
            <a:r>
              <a:rPr lang="en-US" sz="4230" spc="507">
                <a:solidFill>
                  <a:srgbClr val="F8CF2C"/>
                </a:solidFill>
                <a:latin typeface="Montserrat Classic"/>
              </a:rPr>
              <a:t>ABSTRAÇÃO</a:t>
            </a:r>
          </a:p>
        </p:txBody>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309599">
            <a:off x="13181503" y="2435003"/>
            <a:ext cx="1988365" cy="601480"/>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7238872">
            <a:off x="15513353" y="3889306"/>
            <a:ext cx="1988365" cy="601480"/>
          </a:xfrm>
          <a:prstGeom prst="rect">
            <a:avLst/>
          </a:prstGeom>
        </p:spPr>
      </p:pic>
      <p:sp>
        <p:nvSpPr>
          <p:cNvPr id="7" name="TextBox 7"/>
          <p:cNvSpPr txBox="1"/>
          <p:nvPr/>
        </p:nvSpPr>
        <p:spPr>
          <a:xfrm>
            <a:off x="11004828" y="2448075"/>
            <a:ext cx="2176675" cy="887082"/>
          </a:xfrm>
          <a:prstGeom prst="rect">
            <a:avLst/>
          </a:prstGeom>
        </p:spPr>
        <p:txBody>
          <a:bodyPr lIns="0" tIns="0" rIns="0" bIns="0" rtlCol="0" anchor="t">
            <a:spAutoFit/>
          </a:bodyPr>
          <a:lstStyle/>
          <a:p>
            <a:pPr algn="ctr">
              <a:lnSpc>
                <a:spcPts val="7280"/>
              </a:lnSpc>
            </a:pPr>
            <a:r>
              <a:rPr lang="en-US" sz="5200">
                <a:solidFill>
                  <a:srgbClr val="FFFFFF"/>
                </a:solidFill>
                <a:latin typeface="Open Sans Light Bold"/>
              </a:rPr>
              <a:t>LIVRO</a:t>
            </a:r>
          </a:p>
        </p:txBody>
      </p:sp>
      <p:sp>
        <p:nvSpPr>
          <p:cNvPr id="8" name="TextBox 8"/>
          <p:cNvSpPr txBox="1"/>
          <p:nvPr/>
        </p:nvSpPr>
        <p:spPr>
          <a:xfrm>
            <a:off x="11017431" y="1741556"/>
            <a:ext cx="2164073" cy="1393688"/>
          </a:xfrm>
          <a:prstGeom prst="rect">
            <a:avLst/>
          </a:prstGeom>
        </p:spPr>
        <p:txBody>
          <a:bodyPr lIns="0" tIns="0" rIns="0" bIns="0" rtlCol="0" anchor="t">
            <a:spAutoFit/>
          </a:bodyPr>
          <a:lstStyle/>
          <a:p>
            <a:pPr algn="ctr">
              <a:lnSpc>
                <a:spcPts val="5607"/>
              </a:lnSpc>
            </a:pPr>
            <a:r>
              <a:rPr lang="en-US" sz="4005">
                <a:solidFill>
                  <a:srgbClr val="FFFFFF"/>
                </a:solidFill>
                <a:latin typeface="Open Sans Bold"/>
              </a:rPr>
              <a:t>CLASSE</a:t>
            </a:r>
          </a:p>
          <a:p>
            <a:pPr algn="ctr">
              <a:lnSpc>
                <a:spcPts val="5607"/>
              </a:lnSpc>
            </a:pPr>
            <a:endParaRPr lang="en-US" sz="4005">
              <a:solidFill>
                <a:srgbClr val="FFFFFF"/>
              </a:solidFill>
              <a:latin typeface="Open Sans Bold"/>
            </a:endParaRPr>
          </a:p>
        </p:txBody>
      </p:sp>
      <p:sp>
        <p:nvSpPr>
          <p:cNvPr id="9" name="TextBox 9"/>
          <p:cNvSpPr txBox="1"/>
          <p:nvPr/>
        </p:nvSpPr>
        <p:spPr>
          <a:xfrm>
            <a:off x="15210414" y="2018665"/>
            <a:ext cx="2829520" cy="613409"/>
          </a:xfrm>
          <a:prstGeom prst="rect">
            <a:avLst/>
          </a:prstGeom>
        </p:spPr>
        <p:txBody>
          <a:bodyPr lIns="0" tIns="0" rIns="0" bIns="0" rtlCol="0" anchor="t">
            <a:spAutoFit/>
          </a:bodyPr>
          <a:lstStyle/>
          <a:p>
            <a:pPr algn="ctr">
              <a:lnSpc>
                <a:spcPts val="5040"/>
              </a:lnSpc>
            </a:pPr>
            <a:r>
              <a:rPr lang="en-US" sz="3600">
                <a:solidFill>
                  <a:srgbClr val="FFFFFF"/>
                </a:solidFill>
                <a:latin typeface="Open Sans Bold"/>
              </a:rPr>
              <a:t>ATRIBUTOS</a:t>
            </a:r>
          </a:p>
        </p:txBody>
      </p:sp>
      <p:sp>
        <p:nvSpPr>
          <p:cNvPr id="10" name="TextBox 10"/>
          <p:cNvSpPr txBox="1"/>
          <p:nvPr/>
        </p:nvSpPr>
        <p:spPr>
          <a:xfrm>
            <a:off x="13487961" y="5638661"/>
            <a:ext cx="3771339" cy="1784985"/>
          </a:xfrm>
          <a:prstGeom prst="rect">
            <a:avLst/>
          </a:prstGeom>
        </p:spPr>
        <p:txBody>
          <a:bodyPr lIns="0" tIns="0" rIns="0" bIns="0" rtlCol="0" anchor="t">
            <a:spAutoFit/>
          </a:bodyPr>
          <a:lstStyle/>
          <a:p>
            <a:pPr algn="ctr">
              <a:lnSpc>
                <a:spcPts val="7139"/>
              </a:lnSpc>
            </a:pPr>
            <a:r>
              <a:rPr lang="en-US" sz="5099">
                <a:solidFill>
                  <a:srgbClr val="FFFFFF"/>
                </a:solidFill>
                <a:latin typeface="Open Sans Bold"/>
              </a:rPr>
              <a:t>Titulo, Autor, etc...</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52827"/>
        </a:solidFill>
        <a:effectLst/>
      </p:bgPr>
    </p:bg>
    <p:spTree>
      <p:nvGrpSpPr>
        <p:cNvPr id="1" name=""/>
        <p:cNvGrpSpPr/>
        <p:nvPr/>
      </p:nvGrpSpPr>
      <p:grpSpPr>
        <a:xfrm>
          <a:off x="0" y="0"/>
          <a:ext cx="0" cy="0"/>
          <a:chOff x="0" y="0"/>
          <a:chExt cx="0" cy="0"/>
        </a:xfrm>
      </p:grpSpPr>
      <p:sp>
        <p:nvSpPr>
          <p:cNvPr id="2" name="AutoShape 2"/>
          <p:cNvSpPr/>
          <p:nvPr/>
        </p:nvSpPr>
        <p:spPr>
          <a:xfrm>
            <a:off x="1028700" y="385762"/>
            <a:ext cx="2743200" cy="207818"/>
          </a:xfrm>
          <a:prstGeom prst="rect">
            <a:avLst/>
          </a:prstGeom>
          <a:solidFill>
            <a:srgbClr val="F8CF2C"/>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1618188" y="3092235"/>
            <a:ext cx="4440829" cy="4287419"/>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850387" y="1028700"/>
            <a:ext cx="1971885" cy="2671273"/>
          </a:xfrm>
          <a:prstGeom prst="rect">
            <a:avLst/>
          </a:prstGeom>
        </p:spPr>
      </p:pic>
      <p:sp>
        <p:nvSpPr>
          <p:cNvPr id="5" name="TextBox 5"/>
          <p:cNvSpPr txBox="1"/>
          <p:nvPr/>
        </p:nvSpPr>
        <p:spPr>
          <a:xfrm>
            <a:off x="1028700" y="1403644"/>
            <a:ext cx="9005242" cy="5617273"/>
          </a:xfrm>
          <a:prstGeom prst="rect">
            <a:avLst/>
          </a:prstGeom>
        </p:spPr>
        <p:txBody>
          <a:bodyPr lIns="0" tIns="0" rIns="0" bIns="0" rtlCol="0" anchor="t">
            <a:spAutoFit/>
          </a:bodyPr>
          <a:lstStyle/>
          <a:p>
            <a:pPr algn="just">
              <a:lnSpc>
                <a:spcPts val="4997"/>
              </a:lnSpc>
            </a:pPr>
            <a:r>
              <a:rPr lang="en-US" sz="3569" spc="107">
                <a:solidFill>
                  <a:srgbClr val="FFFEE6"/>
                </a:solidFill>
                <a:latin typeface="Montserrat Light"/>
              </a:rPr>
              <a:t>O encapsulamento permite que o estado interno de um objeto seja protegido de acesso e modificação externos não autorizados. Isso ajuda a evitar erros de programação, como a alteração inadvertida de valores de atributos importantes ou a chamada indevida de métodos que não deveriam ser acessados diretamente. </a:t>
            </a:r>
          </a:p>
        </p:txBody>
      </p:sp>
      <p:sp>
        <p:nvSpPr>
          <p:cNvPr id="6" name="TextBox 6"/>
          <p:cNvSpPr txBox="1"/>
          <p:nvPr/>
        </p:nvSpPr>
        <p:spPr>
          <a:xfrm>
            <a:off x="1028700" y="546088"/>
            <a:ext cx="7071098" cy="803299"/>
          </a:xfrm>
          <a:prstGeom prst="rect">
            <a:avLst/>
          </a:prstGeom>
        </p:spPr>
        <p:txBody>
          <a:bodyPr lIns="0" tIns="0" rIns="0" bIns="0" rtlCol="0" anchor="t">
            <a:spAutoFit/>
          </a:bodyPr>
          <a:lstStyle/>
          <a:p>
            <a:pPr algn="l">
              <a:lnSpc>
                <a:spcPts val="6768"/>
              </a:lnSpc>
            </a:pPr>
            <a:r>
              <a:rPr lang="en-US" sz="4230" spc="507">
                <a:solidFill>
                  <a:srgbClr val="F8CF2C"/>
                </a:solidFill>
                <a:latin typeface="Montserrat Classic"/>
              </a:rPr>
              <a:t>ENCAPSULAMENTO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52827"/>
        </a:solidFill>
        <a:effectLst/>
      </p:bgPr>
    </p:bg>
    <p:spTree>
      <p:nvGrpSpPr>
        <p:cNvPr id="1" name=""/>
        <p:cNvGrpSpPr/>
        <p:nvPr/>
      </p:nvGrpSpPr>
      <p:grpSpPr>
        <a:xfrm>
          <a:off x="0" y="0"/>
          <a:ext cx="0" cy="0"/>
          <a:chOff x="0" y="0"/>
          <a:chExt cx="0" cy="0"/>
        </a:xfrm>
      </p:grpSpPr>
      <p:sp>
        <p:nvSpPr>
          <p:cNvPr id="2" name="AutoShape 2"/>
          <p:cNvSpPr/>
          <p:nvPr/>
        </p:nvSpPr>
        <p:spPr>
          <a:xfrm>
            <a:off x="1028700" y="385762"/>
            <a:ext cx="2743200" cy="207818"/>
          </a:xfrm>
          <a:prstGeom prst="rect">
            <a:avLst/>
          </a:prstGeom>
          <a:solidFill>
            <a:srgbClr val="F8CF2C"/>
          </a:solidFill>
        </p:spPr>
      </p:sp>
      <p:sp>
        <p:nvSpPr>
          <p:cNvPr id="3" name="TextBox 3"/>
          <p:cNvSpPr txBox="1"/>
          <p:nvPr/>
        </p:nvSpPr>
        <p:spPr>
          <a:xfrm>
            <a:off x="1028700" y="2277837"/>
            <a:ext cx="9082108" cy="5664652"/>
          </a:xfrm>
          <a:prstGeom prst="rect">
            <a:avLst/>
          </a:prstGeom>
        </p:spPr>
        <p:txBody>
          <a:bodyPr lIns="0" tIns="0" rIns="0" bIns="0" rtlCol="0" anchor="t">
            <a:spAutoFit/>
          </a:bodyPr>
          <a:lstStyle/>
          <a:p>
            <a:pPr algn="just">
              <a:lnSpc>
                <a:spcPts val="5039"/>
              </a:lnSpc>
            </a:pPr>
            <a:r>
              <a:rPr lang="en-US" sz="3599" spc="107">
                <a:solidFill>
                  <a:srgbClr val="FFFEE6"/>
                </a:solidFill>
                <a:latin typeface="Montserrat Light"/>
              </a:rPr>
              <a:t>Polimorfismo, o principal conceito é a propriedade de duas ou mais classes derivadas de uma mesma superclasse responderem a mesma mensagem, cada uma de uma forma diferente. Ocorre quando uma subclasse redefine um método existente na superclasse, ou seja, quando temos os métodos sobrescritos</a:t>
            </a:r>
          </a:p>
        </p:txBody>
      </p:sp>
      <p:sp>
        <p:nvSpPr>
          <p:cNvPr id="6" name="TextBox 6"/>
          <p:cNvSpPr txBox="1"/>
          <p:nvPr/>
        </p:nvSpPr>
        <p:spPr>
          <a:xfrm>
            <a:off x="1028700" y="986434"/>
            <a:ext cx="7071098" cy="803299"/>
          </a:xfrm>
          <a:prstGeom prst="rect">
            <a:avLst/>
          </a:prstGeom>
        </p:spPr>
        <p:txBody>
          <a:bodyPr lIns="0" tIns="0" rIns="0" bIns="0" rtlCol="0" anchor="t">
            <a:spAutoFit/>
          </a:bodyPr>
          <a:lstStyle/>
          <a:p>
            <a:pPr algn="l">
              <a:lnSpc>
                <a:spcPts val="6768"/>
              </a:lnSpc>
            </a:pPr>
            <a:r>
              <a:rPr lang="en-US" sz="4230" spc="507">
                <a:solidFill>
                  <a:srgbClr val="F8CF2C"/>
                </a:solidFill>
                <a:latin typeface="Montserrat Classic"/>
              </a:rPr>
              <a:t>POLIFORMISMO</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55" t="21043" r="5801" b="21412"/>
          <a:stretch>
            <a:fillRect/>
          </a:stretch>
        </p:blipFill>
        <p:spPr>
          <a:xfrm>
            <a:off x="0" y="0"/>
            <a:ext cx="18288000" cy="10287000"/>
          </a:xfrm>
          <a:prstGeom prst="rect">
            <a:avLst/>
          </a:prstGeom>
        </p:spPr>
      </p:pic>
      <p:sp>
        <p:nvSpPr>
          <p:cNvPr id="3" name="TextBox 3"/>
          <p:cNvSpPr txBox="1"/>
          <p:nvPr/>
        </p:nvSpPr>
        <p:spPr>
          <a:xfrm>
            <a:off x="1028700" y="4799586"/>
            <a:ext cx="12805901" cy="5123746"/>
          </a:xfrm>
          <a:prstGeom prst="rect">
            <a:avLst/>
          </a:prstGeom>
        </p:spPr>
        <p:txBody>
          <a:bodyPr lIns="0" tIns="0" rIns="0" bIns="0" rtlCol="0" anchor="t">
            <a:spAutoFit/>
          </a:bodyPr>
          <a:lstStyle/>
          <a:p>
            <a:pPr>
              <a:lnSpc>
                <a:spcPts val="4075"/>
              </a:lnSpc>
            </a:pPr>
            <a:r>
              <a:rPr lang="en-US" sz="2911" spc="87">
                <a:solidFill>
                  <a:srgbClr val="FFFEE6"/>
                </a:solidFill>
                <a:latin typeface="Montserrat Light"/>
              </a:rPr>
              <a:t>Introdução ao Paradigma da Programação Orientada a Objetos</a:t>
            </a:r>
          </a:p>
          <a:p>
            <a:pPr>
              <a:lnSpc>
                <a:spcPts val="4075"/>
              </a:lnSpc>
            </a:pPr>
            <a:r>
              <a:rPr lang="en-US" sz="2911" spc="87">
                <a:solidFill>
                  <a:srgbClr val="FFFEE6"/>
                </a:solidFill>
                <a:latin typeface="Montserrat Light"/>
              </a:rPr>
              <a:t>    Conceitos de Classes</a:t>
            </a:r>
          </a:p>
          <a:p>
            <a:pPr>
              <a:lnSpc>
                <a:spcPts val="4075"/>
              </a:lnSpc>
            </a:pPr>
            <a:r>
              <a:rPr lang="en-US" sz="2911" spc="87">
                <a:solidFill>
                  <a:srgbClr val="FFFEE6"/>
                </a:solidFill>
                <a:latin typeface="Montserrat Light"/>
              </a:rPr>
              <a:t>    Conceitos de Objetos</a:t>
            </a:r>
          </a:p>
          <a:p>
            <a:pPr>
              <a:lnSpc>
                <a:spcPts val="4075"/>
              </a:lnSpc>
            </a:pPr>
            <a:r>
              <a:rPr lang="en-US" sz="2911" spc="87">
                <a:solidFill>
                  <a:srgbClr val="FFFEE6"/>
                </a:solidFill>
                <a:latin typeface="Montserrat Light"/>
              </a:rPr>
              <a:t>    Conceitos de Atributos</a:t>
            </a:r>
          </a:p>
          <a:p>
            <a:pPr>
              <a:lnSpc>
                <a:spcPts val="4075"/>
              </a:lnSpc>
            </a:pPr>
            <a:r>
              <a:rPr lang="en-US" sz="2911" spc="87">
                <a:solidFill>
                  <a:srgbClr val="FFFEE6"/>
                </a:solidFill>
                <a:latin typeface="Montserrat Light"/>
              </a:rPr>
              <a:t>    Conceitos Métodos</a:t>
            </a:r>
          </a:p>
          <a:p>
            <a:pPr>
              <a:lnSpc>
                <a:spcPts val="4075"/>
              </a:lnSpc>
            </a:pPr>
            <a:r>
              <a:rPr lang="en-US" sz="2911" spc="87">
                <a:solidFill>
                  <a:srgbClr val="FFFEE6"/>
                </a:solidFill>
                <a:latin typeface="Montserrat Light"/>
              </a:rPr>
              <a:t>    Propriedades da Programação Orientada a Objetos</a:t>
            </a:r>
          </a:p>
          <a:p>
            <a:pPr>
              <a:lnSpc>
                <a:spcPts val="4075"/>
              </a:lnSpc>
            </a:pPr>
            <a:r>
              <a:rPr lang="en-US" sz="2911" spc="87">
                <a:solidFill>
                  <a:srgbClr val="FFFEE6"/>
                </a:solidFill>
                <a:latin typeface="Montserrat Light"/>
              </a:rPr>
              <a:t>        Abstração</a:t>
            </a:r>
          </a:p>
          <a:p>
            <a:pPr>
              <a:lnSpc>
                <a:spcPts val="4075"/>
              </a:lnSpc>
            </a:pPr>
            <a:r>
              <a:rPr lang="en-US" sz="2911" spc="87">
                <a:solidFill>
                  <a:srgbClr val="FFFEE6"/>
                </a:solidFill>
                <a:latin typeface="Montserrat Light"/>
              </a:rPr>
              <a:t>        Herança</a:t>
            </a:r>
          </a:p>
          <a:p>
            <a:pPr>
              <a:lnSpc>
                <a:spcPts val="4075"/>
              </a:lnSpc>
            </a:pPr>
            <a:r>
              <a:rPr lang="en-US" sz="2911" spc="87">
                <a:solidFill>
                  <a:srgbClr val="FFFEE6"/>
                </a:solidFill>
                <a:latin typeface="Montserrat Light"/>
              </a:rPr>
              <a:t>        Encapsulamento</a:t>
            </a:r>
          </a:p>
          <a:p>
            <a:pPr algn="l">
              <a:lnSpc>
                <a:spcPts val="4075"/>
              </a:lnSpc>
            </a:pPr>
            <a:r>
              <a:rPr lang="en-US" sz="2911" spc="87">
                <a:solidFill>
                  <a:srgbClr val="FFFEE6"/>
                </a:solidFill>
                <a:latin typeface="Montserrat Light"/>
              </a:rPr>
              <a:t>        Polimorfismo</a:t>
            </a:r>
          </a:p>
        </p:txBody>
      </p:sp>
      <p:sp>
        <p:nvSpPr>
          <p:cNvPr id="4" name="TextBox 4"/>
          <p:cNvSpPr txBox="1"/>
          <p:nvPr/>
        </p:nvSpPr>
        <p:spPr>
          <a:xfrm>
            <a:off x="1037580" y="1114425"/>
            <a:ext cx="11822683" cy="1240528"/>
          </a:xfrm>
          <a:prstGeom prst="rect">
            <a:avLst/>
          </a:prstGeom>
        </p:spPr>
        <p:txBody>
          <a:bodyPr lIns="0" tIns="0" rIns="0" bIns="0" rtlCol="0" anchor="t">
            <a:spAutoFit/>
          </a:bodyPr>
          <a:lstStyle/>
          <a:p>
            <a:pPr algn="l">
              <a:lnSpc>
                <a:spcPts val="9645"/>
              </a:lnSpc>
            </a:pPr>
            <a:r>
              <a:rPr lang="en-US" sz="8768" spc="350">
                <a:solidFill>
                  <a:srgbClr val="F8CF2C"/>
                </a:solidFill>
                <a:latin typeface="Oswald"/>
              </a:rPr>
              <a:t>ASSUNTOS TRABALHADOS</a:t>
            </a:r>
          </a:p>
        </p:txBody>
      </p:sp>
      <p:sp>
        <p:nvSpPr>
          <p:cNvPr id="5" name="TextBox 5"/>
          <p:cNvSpPr txBox="1"/>
          <p:nvPr/>
        </p:nvSpPr>
        <p:spPr>
          <a:xfrm>
            <a:off x="1028700" y="2721221"/>
            <a:ext cx="11777615" cy="994079"/>
          </a:xfrm>
          <a:prstGeom prst="rect">
            <a:avLst/>
          </a:prstGeom>
        </p:spPr>
        <p:txBody>
          <a:bodyPr lIns="0" tIns="0" rIns="0" bIns="0" rtlCol="0" anchor="t">
            <a:spAutoFit/>
          </a:bodyPr>
          <a:lstStyle/>
          <a:p>
            <a:pPr algn="l">
              <a:lnSpc>
                <a:spcPts val="7985"/>
              </a:lnSpc>
            </a:pPr>
            <a:r>
              <a:rPr lang="en-US" sz="6654" spc="133">
                <a:solidFill>
                  <a:srgbClr val="FFFEE6"/>
                </a:solidFill>
                <a:latin typeface="Oswald"/>
              </a:rPr>
              <a:t>O QUE IREMOS APRESENTAR</a:t>
            </a:r>
          </a:p>
        </p:txBody>
      </p:sp>
      <p:sp>
        <p:nvSpPr>
          <p:cNvPr id="6" name="AutoShape 6"/>
          <p:cNvSpPr/>
          <p:nvPr/>
        </p:nvSpPr>
        <p:spPr>
          <a:xfrm>
            <a:off x="1028700" y="4355010"/>
            <a:ext cx="3803129" cy="139776"/>
          </a:xfrm>
          <a:prstGeom prst="rect">
            <a:avLst/>
          </a:prstGeom>
          <a:solidFill>
            <a:srgbClr val="F8CF2C"/>
          </a:solidFill>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5282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7000"/>
          </a:blip>
          <a:srcRect/>
          <a:stretch>
            <a:fillRect/>
          </a:stretch>
        </p:blipFill>
        <p:spPr>
          <a:xfrm>
            <a:off x="-2743200" y="0"/>
            <a:ext cx="15430500" cy="10287000"/>
          </a:xfrm>
          <a:prstGeom prst="rect">
            <a:avLst/>
          </a:prstGeom>
        </p:spPr>
      </p:pic>
      <p:sp>
        <p:nvSpPr>
          <p:cNvPr id="3" name="AutoShape 3"/>
          <p:cNvSpPr/>
          <p:nvPr/>
        </p:nvSpPr>
        <p:spPr>
          <a:xfrm rot="-5400000">
            <a:off x="-2701636" y="4263593"/>
            <a:ext cx="5403273" cy="1184564"/>
          </a:xfrm>
          <a:prstGeom prst="rect">
            <a:avLst/>
          </a:prstGeom>
          <a:solidFill>
            <a:srgbClr val="F8CF2C"/>
          </a:solidFill>
        </p:spPr>
      </p:sp>
      <p:sp>
        <p:nvSpPr>
          <p:cNvPr id="4" name="AutoShape 4"/>
          <p:cNvSpPr/>
          <p:nvPr/>
        </p:nvSpPr>
        <p:spPr>
          <a:xfrm>
            <a:off x="1524000" y="723900"/>
            <a:ext cx="2743200" cy="207818"/>
          </a:xfrm>
          <a:prstGeom prst="rect">
            <a:avLst/>
          </a:prstGeom>
          <a:solidFill>
            <a:srgbClr val="F8CF2C"/>
          </a:solidFill>
        </p:spPr>
      </p:sp>
      <p:sp>
        <p:nvSpPr>
          <p:cNvPr id="5" name="TextBox 5"/>
          <p:cNvSpPr txBox="1"/>
          <p:nvPr/>
        </p:nvSpPr>
        <p:spPr>
          <a:xfrm>
            <a:off x="1287472" y="3214005"/>
            <a:ext cx="14866928" cy="4847481"/>
          </a:xfrm>
          <a:prstGeom prst="rect">
            <a:avLst/>
          </a:prstGeom>
        </p:spPr>
        <p:txBody>
          <a:bodyPr wrap="square" lIns="0" tIns="0" rIns="0" bIns="0" rtlCol="0" anchor="t">
            <a:spAutoFit/>
          </a:bodyPr>
          <a:lstStyle/>
          <a:p>
            <a:pPr algn="just">
              <a:lnSpc>
                <a:spcPts val="4236"/>
              </a:lnSpc>
            </a:pPr>
            <a:r>
              <a:rPr lang="en-US" sz="3026" spc="90" dirty="0" err="1">
                <a:solidFill>
                  <a:srgbClr val="FFFEE6"/>
                </a:solidFill>
                <a:latin typeface="Montserrat Light"/>
              </a:rPr>
              <a:t>Também</a:t>
            </a:r>
            <a:r>
              <a:rPr lang="en-US" sz="3026" spc="90" dirty="0">
                <a:solidFill>
                  <a:srgbClr val="FFFEE6"/>
                </a:solidFill>
                <a:latin typeface="Montserrat Light"/>
              </a:rPr>
              <a:t> </a:t>
            </a:r>
            <a:r>
              <a:rPr lang="en-US" sz="3026" spc="90" dirty="0" err="1">
                <a:solidFill>
                  <a:srgbClr val="FFFEE6"/>
                </a:solidFill>
                <a:latin typeface="Montserrat Light"/>
              </a:rPr>
              <a:t>Conhecida</a:t>
            </a:r>
            <a:r>
              <a:rPr lang="en-US" sz="3026" spc="90" dirty="0">
                <a:solidFill>
                  <a:srgbClr val="FFFEE6"/>
                </a:solidFill>
                <a:latin typeface="Montserrat Light"/>
              </a:rPr>
              <a:t> </a:t>
            </a:r>
            <a:r>
              <a:rPr lang="en-US" sz="3026" spc="90" dirty="0" err="1">
                <a:solidFill>
                  <a:srgbClr val="FFFEE6"/>
                </a:solidFill>
                <a:latin typeface="Montserrat Light"/>
              </a:rPr>
              <a:t>como</a:t>
            </a:r>
            <a:r>
              <a:rPr lang="en-US" sz="3026" spc="90" dirty="0">
                <a:solidFill>
                  <a:srgbClr val="FFFEE6"/>
                </a:solidFill>
                <a:latin typeface="Montserrat Light"/>
              </a:rPr>
              <a:t> POO, </a:t>
            </a:r>
            <a:r>
              <a:rPr lang="en-US" sz="3026" spc="90" dirty="0" err="1">
                <a:solidFill>
                  <a:srgbClr val="FFFEE6"/>
                </a:solidFill>
                <a:latin typeface="Montserrat Light"/>
              </a:rPr>
              <a:t>ela</a:t>
            </a:r>
            <a:r>
              <a:rPr lang="en-US" sz="3026" spc="90" dirty="0">
                <a:solidFill>
                  <a:srgbClr val="FFFEE6"/>
                </a:solidFill>
                <a:latin typeface="Montserrat Light"/>
              </a:rPr>
              <a:t> é um </a:t>
            </a:r>
            <a:r>
              <a:rPr lang="en-US" sz="3026" spc="90" dirty="0" err="1">
                <a:solidFill>
                  <a:srgbClr val="FFFEE6"/>
                </a:solidFill>
                <a:latin typeface="Montserrat Light"/>
              </a:rPr>
              <a:t>paradigama</a:t>
            </a:r>
            <a:r>
              <a:rPr lang="en-US" sz="3026" spc="90" dirty="0">
                <a:solidFill>
                  <a:srgbClr val="FFFEE6"/>
                </a:solidFill>
                <a:latin typeface="Montserrat Light"/>
              </a:rPr>
              <a:t> de </a:t>
            </a:r>
            <a:r>
              <a:rPr lang="en-US" sz="3026" spc="90" dirty="0" err="1">
                <a:solidFill>
                  <a:srgbClr val="FFFEE6"/>
                </a:solidFill>
                <a:latin typeface="Montserrat Light"/>
              </a:rPr>
              <a:t>Programação</a:t>
            </a:r>
            <a:r>
              <a:rPr lang="en-US" sz="3026" spc="90" dirty="0">
                <a:solidFill>
                  <a:srgbClr val="FFFEE6"/>
                </a:solidFill>
                <a:latin typeface="Montserrat Light"/>
              </a:rPr>
              <a:t> que se </a:t>
            </a:r>
            <a:r>
              <a:rPr lang="en-US" sz="3026" spc="90" dirty="0" err="1">
                <a:solidFill>
                  <a:srgbClr val="FFFEE6"/>
                </a:solidFill>
                <a:latin typeface="Montserrat Light"/>
              </a:rPr>
              <a:t>baseia</a:t>
            </a:r>
            <a:r>
              <a:rPr lang="en-US" sz="3026" spc="90" dirty="0">
                <a:solidFill>
                  <a:srgbClr val="FFFEE6"/>
                </a:solidFill>
                <a:latin typeface="Montserrat Light"/>
              </a:rPr>
              <a:t> no </a:t>
            </a:r>
            <a:r>
              <a:rPr lang="en-US" sz="3026" spc="90" dirty="0" err="1">
                <a:solidFill>
                  <a:srgbClr val="FFFEE6"/>
                </a:solidFill>
                <a:latin typeface="Montserrat Light"/>
              </a:rPr>
              <a:t>conceito</a:t>
            </a:r>
            <a:r>
              <a:rPr lang="en-US" sz="3026" spc="90" dirty="0">
                <a:solidFill>
                  <a:srgbClr val="FFFEE6"/>
                </a:solidFill>
                <a:latin typeface="Montserrat Light"/>
              </a:rPr>
              <a:t> de </a:t>
            </a:r>
            <a:r>
              <a:rPr lang="en-US" sz="3026" spc="90" dirty="0" err="1">
                <a:solidFill>
                  <a:srgbClr val="FFFEE6"/>
                </a:solidFill>
                <a:latin typeface="Montserrat Light"/>
              </a:rPr>
              <a:t>objetos</a:t>
            </a:r>
            <a:r>
              <a:rPr lang="en-US" sz="3026" spc="90" dirty="0">
                <a:solidFill>
                  <a:srgbClr val="FFFEE6"/>
                </a:solidFill>
                <a:latin typeface="Montserrat Light"/>
              </a:rPr>
              <a:t>.</a:t>
            </a:r>
          </a:p>
          <a:p>
            <a:pPr algn="just">
              <a:lnSpc>
                <a:spcPts val="4236"/>
              </a:lnSpc>
            </a:pPr>
            <a:r>
              <a:rPr lang="en-US" sz="3026" spc="90" dirty="0">
                <a:solidFill>
                  <a:srgbClr val="FFFEE6"/>
                </a:solidFill>
                <a:latin typeface="Montserrat Light"/>
              </a:rPr>
              <a:t>Ela </a:t>
            </a:r>
            <a:r>
              <a:rPr lang="en-US" sz="3026" spc="90" dirty="0" err="1">
                <a:solidFill>
                  <a:srgbClr val="FFFEE6"/>
                </a:solidFill>
                <a:latin typeface="Montserrat Light"/>
              </a:rPr>
              <a:t>oferece</a:t>
            </a:r>
            <a:r>
              <a:rPr lang="en-US" sz="3026" spc="90" dirty="0">
                <a:solidFill>
                  <a:srgbClr val="FFFEE6"/>
                </a:solidFill>
                <a:latin typeface="Montserrat Light"/>
              </a:rPr>
              <a:t> </a:t>
            </a:r>
            <a:r>
              <a:rPr lang="en-US" sz="3026" spc="90" dirty="0" err="1">
                <a:solidFill>
                  <a:srgbClr val="FFFEE6"/>
                </a:solidFill>
                <a:latin typeface="Montserrat Light"/>
              </a:rPr>
              <a:t>uma</a:t>
            </a:r>
            <a:r>
              <a:rPr lang="en-US" sz="3026" spc="90" dirty="0">
                <a:solidFill>
                  <a:srgbClr val="FFFEE6"/>
                </a:solidFill>
                <a:latin typeface="Montserrat Light"/>
              </a:rPr>
              <a:t> </a:t>
            </a:r>
            <a:r>
              <a:rPr lang="en-US" sz="3026" spc="90" dirty="0" err="1">
                <a:solidFill>
                  <a:srgbClr val="FFFEE6"/>
                </a:solidFill>
                <a:latin typeface="Montserrat Light"/>
              </a:rPr>
              <a:t>maneira</a:t>
            </a:r>
            <a:r>
              <a:rPr lang="en-US" sz="3026" spc="90" dirty="0">
                <a:solidFill>
                  <a:srgbClr val="FFFEE6"/>
                </a:solidFill>
                <a:latin typeface="Montserrat Light"/>
              </a:rPr>
              <a:t> de </a:t>
            </a:r>
            <a:r>
              <a:rPr lang="en-US" sz="3026" spc="90" dirty="0" err="1">
                <a:solidFill>
                  <a:srgbClr val="FFFEE6"/>
                </a:solidFill>
                <a:latin typeface="Montserrat Light"/>
              </a:rPr>
              <a:t>estruturar</a:t>
            </a:r>
            <a:r>
              <a:rPr lang="en-US" sz="3026" spc="90" dirty="0">
                <a:solidFill>
                  <a:srgbClr val="FFFEE6"/>
                </a:solidFill>
                <a:latin typeface="Montserrat Light"/>
              </a:rPr>
              <a:t> o </a:t>
            </a:r>
            <a:r>
              <a:rPr lang="en-US" sz="3026" spc="90" dirty="0" err="1">
                <a:solidFill>
                  <a:srgbClr val="FFFEE6"/>
                </a:solidFill>
                <a:latin typeface="Montserrat Light"/>
              </a:rPr>
              <a:t>código</a:t>
            </a:r>
            <a:r>
              <a:rPr lang="en-US" sz="3026" spc="90" dirty="0">
                <a:solidFill>
                  <a:srgbClr val="FFFEE6"/>
                </a:solidFill>
                <a:latin typeface="Montserrat Light"/>
              </a:rPr>
              <a:t> de </a:t>
            </a:r>
            <a:r>
              <a:rPr lang="en-US" sz="3026" spc="90" dirty="0" err="1">
                <a:solidFill>
                  <a:srgbClr val="FFFEE6"/>
                </a:solidFill>
                <a:latin typeface="Montserrat Light"/>
              </a:rPr>
              <a:t>uma</a:t>
            </a:r>
            <a:r>
              <a:rPr lang="en-US" sz="3026" spc="90" dirty="0">
                <a:solidFill>
                  <a:srgbClr val="FFFEE6"/>
                </a:solidFill>
                <a:latin typeface="Montserrat Light"/>
              </a:rPr>
              <a:t> forma </a:t>
            </a:r>
            <a:r>
              <a:rPr lang="en-US" sz="3026" spc="90" dirty="0" err="1">
                <a:solidFill>
                  <a:srgbClr val="FFFEE6"/>
                </a:solidFill>
                <a:latin typeface="Montserrat Light"/>
              </a:rPr>
              <a:t>muito</a:t>
            </a:r>
            <a:r>
              <a:rPr lang="en-US" sz="3026" spc="90" dirty="0">
                <a:solidFill>
                  <a:srgbClr val="FFFEE6"/>
                </a:solidFill>
                <a:latin typeface="Montserrat Light"/>
              </a:rPr>
              <a:t> </a:t>
            </a:r>
            <a:r>
              <a:rPr lang="en-US" sz="3026" spc="90" dirty="0" err="1">
                <a:solidFill>
                  <a:srgbClr val="FFFEE6"/>
                </a:solidFill>
                <a:latin typeface="Montserrat Light"/>
              </a:rPr>
              <a:t>mais</a:t>
            </a:r>
            <a:r>
              <a:rPr lang="en-US" sz="3026" spc="90" dirty="0">
                <a:solidFill>
                  <a:srgbClr val="FFFEE6"/>
                </a:solidFill>
                <a:latin typeface="Montserrat Light"/>
              </a:rPr>
              <a:t> modular e com </a:t>
            </a:r>
            <a:r>
              <a:rPr lang="en-US" sz="3026" spc="90" dirty="0" err="1">
                <a:solidFill>
                  <a:srgbClr val="FFFEE6"/>
                </a:solidFill>
                <a:latin typeface="Montserrat Light"/>
              </a:rPr>
              <a:t>isso</a:t>
            </a:r>
            <a:r>
              <a:rPr lang="en-US" sz="3026" spc="90" dirty="0">
                <a:solidFill>
                  <a:srgbClr val="FFFEE6"/>
                </a:solidFill>
                <a:latin typeface="Montserrat Light"/>
              </a:rPr>
              <a:t> </a:t>
            </a:r>
            <a:r>
              <a:rPr lang="en-US" sz="3026" spc="90" dirty="0" err="1">
                <a:solidFill>
                  <a:srgbClr val="FFFEE6"/>
                </a:solidFill>
                <a:latin typeface="Montserrat Light"/>
              </a:rPr>
              <a:t>permite</a:t>
            </a:r>
            <a:r>
              <a:rPr lang="en-US" sz="3026" spc="90" dirty="0">
                <a:solidFill>
                  <a:srgbClr val="FFFEE6"/>
                </a:solidFill>
                <a:latin typeface="Montserrat Light"/>
              </a:rPr>
              <a:t> que </a:t>
            </a:r>
            <a:r>
              <a:rPr lang="en-US" sz="3026" spc="90" dirty="0" err="1">
                <a:solidFill>
                  <a:srgbClr val="FFFEE6"/>
                </a:solidFill>
                <a:latin typeface="Montserrat Light"/>
              </a:rPr>
              <a:t>haja</a:t>
            </a:r>
            <a:r>
              <a:rPr lang="en-US" sz="3026" spc="90" dirty="0">
                <a:solidFill>
                  <a:srgbClr val="FFFEE6"/>
                </a:solidFill>
                <a:latin typeface="Montserrat Light"/>
              </a:rPr>
              <a:t> a </a:t>
            </a:r>
            <a:r>
              <a:rPr lang="en-US" sz="3026" spc="90" dirty="0" err="1">
                <a:solidFill>
                  <a:srgbClr val="FFFEE6"/>
                </a:solidFill>
                <a:latin typeface="Montserrat Light"/>
              </a:rPr>
              <a:t>criação</a:t>
            </a:r>
            <a:r>
              <a:rPr lang="en-US" sz="3026" spc="90" dirty="0">
                <a:solidFill>
                  <a:srgbClr val="FFFEE6"/>
                </a:solidFill>
                <a:latin typeface="Montserrat Light"/>
              </a:rPr>
              <a:t> de </a:t>
            </a:r>
            <a:r>
              <a:rPr lang="en-US" sz="3026" spc="90" dirty="0" err="1">
                <a:solidFill>
                  <a:srgbClr val="FFFEE6"/>
                </a:solidFill>
                <a:latin typeface="Montserrat Light"/>
              </a:rPr>
              <a:t>programas</a:t>
            </a:r>
            <a:r>
              <a:rPr lang="en-US" sz="3026" spc="90" dirty="0">
                <a:solidFill>
                  <a:srgbClr val="FFFEE6"/>
                </a:solidFill>
                <a:latin typeface="Montserrat Light"/>
              </a:rPr>
              <a:t> </a:t>
            </a:r>
            <a:r>
              <a:rPr lang="en-US" sz="3026" spc="90" dirty="0" err="1">
                <a:solidFill>
                  <a:srgbClr val="FFFEE6"/>
                </a:solidFill>
                <a:latin typeface="Montserrat Light"/>
              </a:rPr>
              <a:t>mais</a:t>
            </a:r>
            <a:r>
              <a:rPr lang="en-US" sz="3026" spc="90" dirty="0">
                <a:solidFill>
                  <a:srgbClr val="FFFEE6"/>
                </a:solidFill>
                <a:latin typeface="Montserrat Light"/>
              </a:rPr>
              <a:t> </a:t>
            </a:r>
            <a:r>
              <a:rPr lang="en-US" sz="3026" spc="90" dirty="0" err="1">
                <a:solidFill>
                  <a:srgbClr val="FFFEE6"/>
                </a:solidFill>
                <a:latin typeface="Montserrat Light"/>
              </a:rPr>
              <a:t>robustos</a:t>
            </a:r>
            <a:r>
              <a:rPr lang="en-US" sz="3026" spc="90" dirty="0">
                <a:solidFill>
                  <a:srgbClr val="FFFEE6"/>
                </a:solidFill>
                <a:latin typeface="Montserrat Light"/>
              </a:rPr>
              <a:t> e </a:t>
            </a:r>
            <a:r>
              <a:rPr lang="en-US" sz="3026" spc="90" dirty="0" err="1">
                <a:solidFill>
                  <a:srgbClr val="FFFEE6"/>
                </a:solidFill>
                <a:latin typeface="Montserrat Light"/>
              </a:rPr>
              <a:t>escalavéis</a:t>
            </a:r>
            <a:r>
              <a:rPr lang="en-US" sz="3026" spc="90" dirty="0" smtClean="0">
                <a:solidFill>
                  <a:srgbClr val="FFFEE6"/>
                </a:solidFill>
                <a:latin typeface="Montserrat Light"/>
              </a:rPr>
              <a:t>. </a:t>
            </a:r>
            <a:r>
              <a:rPr lang="pt-BR" sz="3026" spc="90" dirty="0" smtClean="0">
                <a:solidFill>
                  <a:srgbClr val="FFFEE6"/>
                </a:solidFill>
                <a:latin typeface="Montserrat Light"/>
              </a:rPr>
              <a:t>F</a:t>
            </a:r>
            <a:r>
              <a:rPr lang="pt-BR" sz="3026" spc="90" dirty="0" smtClean="0">
                <a:solidFill>
                  <a:srgbClr val="FFFEE6"/>
                </a:solidFill>
                <a:latin typeface="Montserrat Light"/>
              </a:rPr>
              <a:t>acilidade </a:t>
            </a:r>
            <a:r>
              <a:rPr lang="pt-BR" sz="3026" spc="90" dirty="0">
                <a:solidFill>
                  <a:srgbClr val="FFFEE6"/>
                </a:solidFill>
                <a:latin typeface="Montserrat Light"/>
              </a:rPr>
              <a:t>de manipular os dados pois trabalhamos com classes, objetos, herança, encapsulamento de regras de negócios, estruturas de dados, etc., onde cada classe tem seu objetivo específico, assim fazer qualquer alteração em seu código se torna muito mais fácil, mais rápido e sem “danos” em classes dependentes da mesma.</a:t>
            </a:r>
            <a:endParaRPr lang="en-US" sz="3026" spc="90" dirty="0">
              <a:solidFill>
                <a:srgbClr val="FFFEE6"/>
              </a:solidFill>
              <a:latin typeface="Montserrat Light"/>
            </a:endParaRPr>
          </a:p>
        </p:txBody>
      </p:sp>
      <p:sp>
        <p:nvSpPr>
          <p:cNvPr id="6" name="TextBox 6"/>
          <p:cNvSpPr txBox="1"/>
          <p:nvPr/>
        </p:nvSpPr>
        <p:spPr>
          <a:xfrm>
            <a:off x="1524000" y="1056944"/>
            <a:ext cx="8527710" cy="909955"/>
          </a:xfrm>
          <a:prstGeom prst="rect">
            <a:avLst/>
          </a:prstGeom>
        </p:spPr>
        <p:txBody>
          <a:bodyPr lIns="0" tIns="0" rIns="0" bIns="0" rtlCol="0" anchor="t">
            <a:spAutoFit/>
          </a:bodyPr>
          <a:lstStyle/>
          <a:p>
            <a:pPr algn="l">
              <a:lnSpc>
                <a:spcPts val="7039"/>
              </a:lnSpc>
            </a:pPr>
            <a:r>
              <a:rPr lang="en-US" sz="6399" spc="255" dirty="0">
                <a:solidFill>
                  <a:srgbClr val="F8CF2C"/>
                </a:solidFill>
                <a:latin typeface="Oswald"/>
              </a:rPr>
              <a:t>INTRODUÇAO</a:t>
            </a:r>
          </a:p>
        </p:txBody>
      </p:sp>
      <p:sp>
        <p:nvSpPr>
          <p:cNvPr id="7" name="TextBox 7"/>
          <p:cNvSpPr txBox="1"/>
          <p:nvPr/>
        </p:nvSpPr>
        <p:spPr>
          <a:xfrm>
            <a:off x="1524000" y="1793938"/>
            <a:ext cx="8719800" cy="1420067"/>
          </a:xfrm>
          <a:prstGeom prst="rect">
            <a:avLst/>
          </a:prstGeom>
        </p:spPr>
        <p:txBody>
          <a:bodyPr lIns="0" tIns="0" rIns="0" bIns="0" rtlCol="0" anchor="t">
            <a:spAutoFit/>
          </a:bodyPr>
          <a:lstStyle/>
          <a:p>
            <a:pPr algn="l">
              <a:lnSpc>
                <a:spcPts val="5611"/>
              </a:lnSpc>
            </a:pPr>
            <a:r>
              <a:rPr lang="en-US" sz="4676" spc="93" dirty="0">
                <a:solidFill>
                  <a:srgbClr val="FFFEE6"/>
                </a:solidFill>
                <a:latin typeface="Oswald"/>
              </a:rPr>
              <a:t>PARADIGMA DA PROGRAMAÇÃO ORIENTADA A OBJETOS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5282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7000"/>
          </a:blip>
          <a:srcRect/>
          <a:stretch>
            <a:fillRect/>
          </a:stretch>
        </p:blipFill>
        <p:spPr>
          <a:xfrm>
            <a:off x="-2743200" y="0"/>
            <a:ext cx="15430500" cy="10287000"/>
          </a:xfrm>
          <a:prstGeom prst="rect">
            <a:avLst/>
          </a:prstGeom>
        </p:spPr>
      </p:pic>
      <p:sp>
        <p:nvSpPr>
          <p:cNvPr id="3" name="AutoShape 3"/>
          <p:cNvSpPr/>
          <p:nvPr/>
        </p:nvSpPr>
        <p:spPr>
          <a:xfrm rot="-5400000">
            <a:off x="-2701636" y="4263593"/>
            <a:ext cx="5403273" cy="1184564"/>
          </a:xfrm>
          <a:prstGeom prst="rect">
            <a:avLst/>
          </a:prstGeom>
          <a:solidFill>
            <a:srgbClr val="F8CF2C"/>
          </a:solidFill>
        </p:spPr>
      </p:sp>
      <p:sp>
        <p:nvSpPr>
          <p:cNvPr id="4" name="AutoShape 4"/>
          <p:cNvSpPr/>
          <p:nvPr/>
        </p:nvSpPr>
        <p:spPr>
          <a:xfrm>
            <a:off x="7644322" y="1028700"/>
            <a:ext cx="2743200" cy="207818"/>
          </a:xfrm>
          <a:prstGeom prst="rect">
            <a:avLst/>
          </a:prstGeom>
          <a:solidFill>
            <a:srgbClr val="F8CF2C"/>
          </a:solidFill>
        </p:spPr>
      </p:sp>
      <p:sp>
        <p:nvSpPr>
          <p:cNvPr id="5" name="TextBox 5"/>
          <p:cNvSpPr txBox="1"/>
          <p:nvPr/>
        </p:nvSpPr>
        <p:spPr>
          <a:xfrm>
            <a:off x="990600" y="2421877"/>
            <a:ext cx="15087600" cy="4308872"/>
          </a:xfrm>
          <a:prstGeom prst="rect">
            <a:avLst/>
          </a:prstGeom>
        </p:spPr>
        <p:txBody>
          <a:bodyPr wrap="square" lIns="0" tIns="0" rIns="0" bIns="0" rtlCol="0" anchor="t">
            <a:spAutoFit/>
          </a:bodyPr>
          <a:lstStyle/>
          <a:p>
            <a:pPr>
              <a:lnSpc>
                <a:spcPts val="4236"/>
              </a:lnSpc>
            </a:pPr>
            <a:r>
              <a:rPr lang="pt-BR" sz="3026" spc="90" dirty="0" smtClean="0">
                <a:solidFill>
                  <a:srgbClr val="FFFEE6"/>
                </a:solidFill>
                <a:latin typeface="Montserrat Light"/>
              </a:rPr>
              <a:t>Existe a grande diferença da manipulação de dados no meio do código, quando a POO é rápido e fácil usando varias </a:t>
            </a:r>
            <a:r>
              <a:rPr lang="pt-BR" sz="3026" spc="90" dirty="0" err="1" smtClean="0">
                <a:solidFill>
                  <a:srgbClr val="FFFEE6"/>
                </a:solidFill>
                <a:latin typeface="Montserrat Light"/>
              </a:rPr>
              <a:t>extruturas</a:t>
            </a:r>
            <a:r>
              <a:rPr lang="pt-BR" sz="3026" spc="90" dirty="0" smtClean="0">
                <a:solidFill>
                  <a:srgbClr val="FFFEE6"/>
                </a:solidFill>
                <a:latin typeface="Montserrat Light"/>
              </a:rPr>
              <a:t>(Classe, objeto, </a:t>
            </a:r>
            <a:r>
              <a:rPr lang="pt-BR" sz="3026" spc="90" dirty="0" err="1" smtClean="0">
                <a:solidFill>
                  <a:srgbClr val="FFFEE6"/>
                </a:solidFill>
                <a:latin typeface="Montserrat Light"/>
              </a:rPr>
              <a:t>metodos</a:t>
            </a:r>
            <a:r>
              <a:rPr lang="pt-BR" sz="3026" spc="90" dirty="0">
                <a:solidFill>
                  <a:srgbClr val="FFFEE6"/>
                </a:solidFill>
                <a:latin typeface="Montserrat Light"/>
              </a:rPr>
              <a:t>.</a:t>
            </a:r>
            <a:r>
              <a:rPr lang="pt-BR" sz="3026" spc="90" dirty="0" smtClean="0">
                <a:solidFill>
                  <a:srgbClr val="FFFEE6"/>
                </a:solidFill>
                <a:latin typeface="Montserrat Light"/>
              </a:rPr>
              <a:t> A PE é </a:t>
            </a:r>
            <a:r>
              <a:rPr lang="pt-BR" sz="3026" spc="90" dirty="0">
                <a:solidFill>
                  <a:srgbClr val="FFFEE6"/>
                </a:solidFill>
                <a:latin typeface="Montserrat Light"/>
              </a:rPr>
              <a:t>formada apenas por três estruturas, que são sequência, onde uma tarefa é executada logo após a outra, decisão quando um teste lógico é executado ou </a:t>
            </a:r>
            <a:r>
              <a:rPr lang="pt-BR" sz="3026" spc="90" dirty="0" smtClean="0">
                <a:solidFill>
                  <a:srgbClr val="FFFEE6"/>
                </a:solidFill>
                <a:latin typeface="Montserrat Light"/>
              </a:rPr>
              <a:t>não. Seus </a:t>
            </a:r>
            <a:r>
              <a:rPr lang="pt-BR" sz="3026" spc="90" dirty="0">
                <a:solidFill>
                  <a:srgbClr val="FFFEE6"/>
                </a:solidFill>
                <a:latin typeface="Montserrat Light"/>
              </a:rPr>
              <a:t>códigos ficam em um mesmo bloco, sendo mais difícil e demorado fazer uma alteração, pois teremos que olhar se nenhum outro código depende daquele, fazendo uma análise mais detalhada.</a:t>
            </a:r>
            <a:endParaRPr lang="en-US" sz="3026" spc="90" dirty="0">
              <a:solidFill>
                <a:srgbClr val="FFFEE6"/>
              </a:solidFill>
              <a:latin typeface="Montserrat Light"/>
            </a:endParaRPr>
          </a:p>
        </p:txBody>
      </p:sp>
      <p:sp>
        <p:nvSpPr>
          <p:cNvPr id="6" name="TextBox 6"/>
          <p:cNvSpPr txBox="1"/>
          <p:nvPr/>
        </p:nvSpPr>
        <p:spPr>
          <a:xfrm>
            <a:off x="1219200" y="1524195"/>
            <a:ext cx="8527710" cy="897682"/>
          </a:xfrm>
          <a:prstGeom prst="rect">
            <a:avLst/>
          </a:prstGeom>
        </p:spPr>
        <p:txBody>
          <a:bodyPr lIns="0" tIns="0" rIns="0" bIns="0" rtlCol="0" anchor="t">
            <a:spAutoFit/>
          </a:bodyPr>
          <a:lstStyle/>
          <a:p>
            <a:pPr algn="l">
              <a:lnSpc>
                <a:spcPts val="7039"/>
              </a:lnSpc>
            </a:pPr>
            <a:r>
              <a:rPr lang="en-US" sz="6399" spc="255" dirty="0" err="1" smtClean="0">
                <a:solidFill>
                  <a:srgbClr val="F8CF2C"/>
                </a:solidFill>
                <a:latin typeface="Oswald"/>
              </a:rPr>
              <a:t>Qual</a:t>
            </a:r>
            <a:r>
              <a:rPr lang="en-US" sz="6399" spc="255" dirty="0">
                <a:solidFill>
                  <a:srgbClr val="F8CF2C"/>
                </a:solidFill>
                <a:latin typeface="Oswald"/>
              </a:rPr>
              <a:t> </a:t>
            </a:r>
            <a:r>
              <a:rPr lang="en-US" sz="6399" spc="255" dirty="0" smtClean="0">
                <a:solidFill>
                  <a:srgbClr val="F8CF2C"/>
                </a:solidFill>
                <a:latin typeface="Oswald"/>
              </a:rPr>
              <a:t>a </a:t>
            </a:r>
            <a:r>
              <a:rPr lang="pt-BR" sz="6399" spc="255" dirty="0" smtClean="0">
                <a:solidFill>
                  <a:srgbClr val="F8CF2C"/>
                </a:solidFill>
                <a:latin typeface="Oswald"/>
              </a:rPr>
              <a:t>Diferença</a:t>
            </a:r>
            <a:r>
              <a:rPr lang="en-US" sz="6399" spc="255" dirty="0" smtClean="0">
                <a:solidFill>
                  <a:srgbClr val="F8CF2C"/>
                </a:solidFill>
                <a:latin typeface="Oswald"/>
              </a:rPr>
              <a:t>?</a:t>
            </a:r>
            <a:endParaRPr lang="en-US" sz="6399" spc="255" dirty="0">
              <a:solidFill>
                <a:srgbClr val="F8CF2C"/>
              </a:solidFill>
              <a:latin typeface="Oswald"/>
            </a:endParaRPr>
          </a:p>
        </p:txBody>
      </p:sp>
    </p:spTree>
    <p:extLst>
      <p:ext uri="{BB962C8B-B14F-4D97-AF65-F5344CB8AC3E}">
        <p14:creationId xmlns:p14="http://schemas.microsoft.com/office/powerpoint/2010/main" val="5425687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4000"/>
          </a:blip>
          <a:srcRect l="1371" t="2742" r="1371"/>
          <a:stretch>
            <a:fillRect/>
          </a:stretch>
        </p:blipFill>
        <p:spPr>
          <a:xfrm>
            <a:off x="0" y="0"/>
            <a:ext cx="18288000" cy="10287000"/>
          </a:xfrm>
          <a:prstGeom prst="rect">
            <a:avLst/>
          </a:prstGeom>
        </p:spPr>
      </p:pic>
      <p:sp>
        <p:nvSpPr>
          <p:cNvPr id="3" name="AutoShape 3"/>
          <p:cNvSpPr/>
          <p:nvPr/>
        </p:nvSpPr>
        <p:spPr>
          <a:xfrm rot="-5400000">
            <a:off x="15517579" y="4638298"/>
            <a:ext cx="5403273" cy="1010405"/>
          </a:xfrm>
          <a:prstGeom prst="rect">
            <a:avLst/>
          </a:prstGeom>
          <a:solidFill>
            <a:srgbClr val="F8CF2C"/>
          </a:solidFill>
        </p:spPr>
      </p:sp>
      <p:sp>
        <p:nvSpPr>
          <p:cNvPr id="4" name="AutoShape 4"/>
          <p:cNvSpPr/>
          <p:nvPr/>
        </p:nvSpPr>
        <p:spPr>
          <a:xfrm>
            <a:off x="1028700" y="1028700"/>
            <a:ext cx="2743200" cy="207818"/>
          </a:xfrm>
          <a:prstGeom prst="rect">
            <a:avLst/>
          </a:prstGeom>
          <a:solidFill>
            <a:srgbClr val="F8CF2C"/>
          </a:solidFill>
        </p:spPr>
      </p:sp>
      <p:sp>
        <p:nvSpPr>
          <p:cNvPr id="5" name="TextBox 5"/>
          <p:cNvSpPr txBox="1"/>
          <p:nvPr/>
        </p:nvSpPr>
        <p:spPr>
          <a:xfrm>
            <a:off x="1035105" y="1727836"/>
            <a:ext cx="8527710" cy="909955"/>
          </a:xfrm>
          <a:prstGeom prst="rect">
            <a:avLst/>
          </a:prstGeom>
        </p:spPr>
        <p:txBody>
          <a:bodyPr lIns="0" tIns="0" rIns="0" bIns="0" rtlCol="0" anchor="t">
            <a:spAutoFit/>
          </a:bodyPr>
          <a:lstStyle/>
          <a:p>
            <a:pPr algn="l">
              <a:lnSpc>
                <a:spcPts val="7039"/>
              </a:lnSpc>
            </a:pPr>
            <a:r>
              <a:rPr lang="en-US" sz="6399" spc="255">
                <a:solidFill>
                  <a:srgbClr val="252827"/>
                </a:solidFill>
                <a:latin typeface="Oswald"/>
              </a:rPr>
              <a:t>CONCEITOS DE CLASSES</a:t>
            </a:r>
          </a:p>
        </p:txBody>
      </p:sp>
      <p:sp>
        <p:nvSpPr>
          <p:cNvPr id="6" name="TextBox 6"/>
          <p:cNvSpPr txBox="1"/>
          <p:nvPr/>
        </p:nvSpPr>
        <p:spPr>
          <a:xfrm>
            <a:off x="1028700" y="2848619"/>
            <a:ext cx="8495202" cy="571500"/>
          </a:xfrm>
          <a:prstGeom prst="rect">
            <a:avLst/>
          </a:prstGeom>
        </p:spPr>
        <p:txBody>
          <a:bodyPr lIns="0" tIns="0" rIns="0" bIns="0" rtlCol="0" anchor="t">
            <a:spAutoFit/>
          </a:bodyPr>
          <a:lstStyle/>
          <a:p>
            <a:pPr algn="l">
              <a:lnSpc>
                <a:spcPts val="4590"/>
              </a:lnSpc>
            </a:pPr>
            <a:r>
              <a:rPr lang="en-US" sz="3825" spc="76">
                <a:solidFill>
                  <a:srgbClr val="252827"/>
                </a:solidFill>
                <a:latin typeface="Oswald"/>
              </a:rPr>
              <a:t>DEFINIÇÃO ABSTRATA DE UM TIPO DE OBJETO</a:t>
            </a:r>
          </a:p>
        </p:txBody>
      </p:sp>
      <p:sp>
        <p:nvSpPr>
          <p:cNvPr id="7" name="TextBox 7"/>
          <p:cNvSpPr txBox="1"/>
          <p:nvPr/>
        </p:nvSpPr>
        <p:spPr>
          <a:xfrm>
            <a:off x="1028700" y="4057467"/>
            <a:ext cx="15114720" cy="4581525"/>
          </a:xfrm>
          <a:prstGeom prst="rect">
            <a:avLst/>
          </a:prstGeom>
        </p:spPr>
        <p:txBody>
          <a:bodyPr lIns="0" tIns="0" rIns="0" bIns="0" rtlCol="0" anchor="t">
            <a:spAutoFit/>
          </a:bodyPr>
          <a:lstStyle/>
          <a:p>
            <a:pPr algn="just">
              <a:lnSpc>
                <a:spcPts val="3630"/>
              </a:lnSpc>
            </a:pPr>
            <a:r>
              <a:rPr lang="en-US" sz="3025" spc="60">
                <a:solidFill>
                  <a:srgbClr val="252827"/>
                </a:solidFill>
                <a:latin typeface="Montserrat Classic"/>
              </a:rPr>
              <a:t>UMA CLASSE É UM GABARITO PARA A DEFINIÇÃO DE OBJETOS. ATRAVÉS DA DEFINIÇÃO DE UMA CLASSE, DESCREVE-SE QUE PROPRIEDADES OU </a:t>
            </a:r>
            <a:r>
              <a:rPr lang="en-US" sz="3025" spc="60">
                <a:solidFill>
                  <a:srgbClr val="252827"/>
                </a:solidFill>
                <a:latin typeface="Montserrat Classic Bold"/>
              </a:rPr>
              <a:t>atributos</a:t>
            </a:r>
            <a:r>
              <a:rPr lang="en-US" sz="3025" spc="60">
                <a:solidFill>
                  <a:srgbClr val="252827"/>
                </a:solidFill>
                <a:latin typeface="Montserrat Classic"/>
              </a:rPr>
              <a:t> o objeto terá.</a:t>
            </a:r>
          </a:p>
          <a:p>
            <a:pPr algn="just">
              <a:lnSpc>
                <a:spcPts val="3630"/>
              </a:lnSpc>
            </a:pPr>
            <a:endParaRPr lang="en-US" sz="3025" spc="60">
              <a:solidFill>
                <a:srgbClr val="252827"/>
              </a:solidFill>
              <a:latin typeface="Montserrat Classic"/>
            </a:endParaRPr>
          </a:p>
          <a:p>
            <a:pPr algn="just">
              <a:lnSpc>
                <a:spcPts val="3630"/>
              </a:lnSpc>
            </a:pPr>
            <a:r>
              <a:rPr lang="en-US" sz="3025" spc="60">
                <a:solidFill>
                  <a:srgbClr val="252827"/>
                </a:solidFill>
                <a:latin typeface="Montserrat Classic"/>
              </a:rPr>
              <a:t>Além da especificação de atributos, a definição de uma classe descreve também qual o comportamento de objetos da classe, ou seja, que funcionalidades podem ser aplicadas a objetos da classe. Essas funcionalidades são descritas através de </a:t>
            </a:r>
            <a:r>
              <a:rPr lang="en-US" sz="3025" spc="60">
                <a:solidFill>
                  <a:srgbClr val="252827"/>
                </a:solidFill>
                <a:latin typeface="Montserrat Classic Bold"/>
              </a:rPr>
              <a:t>métodos</a:t>
            </a:r>
            <a:r>
              <a:rPr lang="en-US" sz="3025" spc="60">
                <a:solidFill>
                  <a:srgbClr val="252827"/>
                </a:solidFill>
                <a:latin typeface="Montserrat Classic"/>
              </a:rPr>
              <a:t>. </a:t>
            </a:r>
          </a:p>
          <a:p>
            <a:pPr algn="just">
              <a:lnSpc>
                <a:spcPts val="3630"/>
              </a:lnSpc>
            </a:pPr>
            <a:endParaRPr lang="en-US" sz="3025" spc="60">
              <a:solidFill>
                <a:srgbClr val="252827"/>
              </a:solidFill>
              <a:latin typeface="Montserrat Classic"/>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52827"/>
        </a:solidFill>
        <a:effectLst/>
      </p:bgPr>
    </p:bg>
    <p:spTree>
      <p:nvGrpSpPr>
        <p:cNvPr id="1" name=""/>
        <p:cNvGrpSpPr/>
        <p:nvPr/>
      </p:nvGrpSpPr>
      <p:grpSpPr>
        <a:xfrm>
          <a:off x="0" y="0"/>
          <a:ext cx="0" cy="0"/>
          <a:chOff x="0" y="0"/>
          <a:chExt cx="0" cy="0"/>
        </a:xfrm>
      </p:grpSpPr>
      <p:grpSp>
        <p:nvGrpSpPr>
          <p:cNvPr id="2" name="Group 2"/>
          <p:cNvGrpSpPr/>
          <p:nvPr/>
        </p:nvGrpSpPr>
        <p:grpSpPr>
          <a:xfrm>
            <a:off x="0" y="1313615"/>
            <a:ext cx="9144000" cy="8547116"/>
            <a:chOff x="0" y="0"/>
            <a:chExt cx="12192000" cy="11396154"/>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781042" y="0"/>
              <a:ext cx="6734415" cy="4652868"/>
            </a:xfrm>
            <a:prstGeom prst="rect">
              <a:avLst/>
            </a:prstGeom>
          </p:spPr>
        </p:pic>
        <p:sp>
          <p:nvSpPr>
            <p:cNvPr id="4" name="TextBox 4"/>
            <p:cNvSpPr txBox="1"/>
            <p:nvPr/>
          </p:nvSpPr>
          <p:spPr>
            <a:xfrm>
              <a:off x="555627" y="4500468"/>
              <a:ext cx="9807572" cy="1863759"/>
            </a:xfrm>
            <a:prstGeom prst="rect">
              <a:avLst/>
            </a:prstGeom>
          </p:spPr>
          <p:txBody>
            <a:bodyPr wrap="square" lIns="0" tIns="0" rIns="0" bIns="0" rtlCol="0" anchor="t">
              <a:spAutoFit/>
            </a:bodyPr>
            <a:lstStyle/>
            <a:p>
              <a:pPr algn="ctr">
                <a:lnSpc>
                  <a:spcPts val="10923"/>
                </a:lnSpc>
              </a:pPr>
              <a:r>
                <a:rPr lang="en-US" sz="7802" dirty="0">
                  <a:solidFill>
                    <a:srgbClr val="FFFFFF"/>
                  </a:solidFill>
                  <a:latin typeface="Open Sans Light Bold"/>
                </a:rPr>
                <a:t>CLASSE:MOTO</a:t>
              </a:r>
            </a:p>
          </p:txBody>
        </p:sp>
        <p:sp>
          <p:nvSpPr>
            <p:cNvPr id="5" name="TextBox 5"/>
            <p:cNvSpPr txBox="1"/>
            <p:nvPr/>
          </p:nvSpPr>
          <p:spPr>
            <a:xfrm>
              <a:off x="555628" y="7280815"/>
              <a:ext cx="3481364" cy="4115339"/>
            </a:xfrm>
            <a:prstGeom prst="rect">
              <a:avLst/>
            </a:prstGeom>
          </p:spPr>
          <p:txBody>
            <a:bodyPr lIns="0" tIns="0" rIns="0" bIns="0" rtlCol="0" anchor="t">
              <a:spAutoFit/>
            </a:bodyPr>
            <a:lstStyle/>
            <a:p>
              <a:pPr algn="ctr">
                <a:lnSpc>
                  <a:spcPts val="6173"/>
                </a:lnSpc>
              </a:pPr>
              <a:r>
                <a:rPr lang="en-US" sz="4409">
                  <a:solidFill>
                    <a:srgbClr val="FFFFFF"/>
                  </a:solidFill>
                  <a:latin typeface="Open Sans Bold"/>
                </a:rPr>
                <a:t>MARCA</a:t>
              </a:r>
            </a:p>
            <a:p>
              <a:pPr algn="ctr">
                <a:lnSpc>
                  <a:spcPts val="6173"/>
                </a:lnSpc>
              </a:pPr>
              <a:r>
                <a:rPr lang="en-US" sz="4409">
                  <a:solidFill>
                    <a:srgbClr val="FFFFFF"/>
                  </a:solidFill>
                  <a:latin typeface="Open Sans Bold"/>
                </a:rPr>
                <a:t>COR</a:t>
              </a:r>
            </a:p>
            <a:p>
              <a:pPr algn="ctr">
                <a:lnSpc>
                  <a:spcPts val="6173"/>
                </a:lnSpc>
              </a:pPr>
              <a:r>
                <a:rPr lang="en-US" sz="4409">
                  <a:solidFill>
                    <a:srgbClr val="FFFFFF"/>
                  </a:solidFill>
                  <a:latin typeface="Open Sans Bold"/>
                </a:rPr>
                <a:t>MODELO</a:t>
              </a:r>
            </a:p>
            <a:p>
              <a:pPr algn="ctr">
                <a:lnSpc>
                  <a:spcPts val="6173"/>
                </a:lnSpc>
              </a:pPr>
              <a:r>
                <a:rPr lang="en-US" sz="4409">
                  <a:solidFill>
                    <a:srgbClr val="FFFFFF"/>
                  </a:solidFill>
                  <a:latin typeface="Open Sans Bold"/>
                </a:rPr>
                <a:t>MOTOR</a:t>
              </a:r>
            </a:p>
          </p:txBody>
        </p:sp>
        <p:sp>
          <p:nvSpPr>
            <p:cNvPr id="6" name="TextBox 6"/>
            <p:cNvSpPr txBox="1"/>
            <p:nvPr/>
          </p:nvSpPr>
          <p:spPr>
            <a:xfrm>
              <a:off x="5614398" y="7280815"/>
              <a:ext cx="6577602" cy="4115339"/>
            </a:xfrm>
            <a:prstGeom prst="rect">
              <a:avLst/>
            </a:prstGeom>
          </p:spPr>
          <p:txBody>
            <a:bodyPr lIns="0" tIns="0" rIns="0" bIns="0" rtlCol="0" anchor="t">
              <a:spAutoFit/>
            </a:bodyPr>
            <a:lstStyle/>
            <a:p>
              <a:pPr algn="ctr">
                <a:lnSpc>
                  <a:spcPts val="6173"/>
                </a:lnSpc>
              </a:pPr>
              <a:r>
                <a:rPr lang="en-US" sz="4409">
                  <a:solidFill>
                    <a:srgbClr val="FFFFFF"/>
                  </a:solidFill>
                  <a:latin typeface="Open Sans Bold"/>
                </a:rPr>
                <a:t>ACELERAR()</a:t>
              </a:r>
            </a:p>
            <a:p>
              <a:pPr algn="ctr">
                <a:lnSpc>
                  <a:spcPts val="6173"/>
                </a:lnSpc>
              </a:pPr>
              <a:r>
                <a:rPr lang="en-US" sz="4409">
                  <a:solidFill>
                    <a:srgbClr val="FFFFFF"/>
                  </a:solidFill>
                  <a:latin typeface="Open Sans Bold"/>
                </a:rPr>
                <a:t>FREIAR()</a:t>
              </a:r>
            </a:p>
            <a:p>
              <a:pPr algn="ctr">
                <a:lnSpc>
                  <a:spcPts val="6173"/>
                </a:lnSpc>
              </a:pPr>
              <a:r>
                <a:rPr lang="en-US" sz="4409">
                  <a:solidFill>
                    <a:srgbClr val="FFFFFF"/>
                  </a:solidFill>
                  <a:latin typeface="Open Sans Bold"/>
                </a:rPr>
                <a:t>BUZINAR()</a:t>
              </a:r>
            </a:p>
            <a:p>
              <a:pPr algn="ctr">
                <a:lnSpc>
                  <a:spcPts val="6173"/>
                </a:lnSpc>
              </a:pPr>
              <a:r>
                <a:rPr lang="en-US" sz="4409">
                  <a:solidFill>
                    <a:srgbClr val="FFFFFF"/>
                  </a:solidFill>
                  <a:latin typeface="Open Sans Bold"/>
                </a:rPr>
                <a:t>ACENDER A LUZ()</a:t>
              </a:r>
            </a:p>
          </p:txBody>
        </p:sp>
        <p:sp>
          <p:nvSpPr>
            <p:cNvPr id="7" name="TextBox 7"/>
            <p:cNvSpPr txBox="1"/>
            <p:nvPr/>
          </p:nvSpPr>
          <p:spPr>
            <a:xfrm>
              <a:off x="0" y="6265046"/>
              <a:ext cx="4592621" cy="981115"/>
            </a:xfrm>
            <a:prstGeom prst="rect">
              <a:avLst/>
            </a:prstGeom>
          </p:spPr>
          <p:txBody>
            <a:bodyPr lIns="0" tIns="0" rIns="0" bIns="0" rtlCol="0" anchor="t">
              <a:spAutoFit/>
            </a:bodyPr>
            <a:lstStyle/>
            <a:p>
              <a:pPr algn="ctr">
                <a:lnSpc>
                  <a:spcPts val="6173"/>
                </a:lnSpc>
              </a:pPr>
              <a:r>
                <a:rPr lang="en-US" sz="4409">
                  <a:solidFill>
                    <a:srgbClr val="FFD700"/>
                  </a:solidFill>
                  <a:latin typeface="Open Sans Bold"/>
                </a:rPr>
                <a:t>ATRIBUTOS</a:t>
              </a:r>
            </a:p>
          </p:txBody>
        </p:sp>
        <p:sp>
          <p:nvSpPr>
            <p:cNvPr id="8" name="TextBox 8"/>
            <p:cNvSpPr txBox="1"/>
            <p:nvPr/>
          </p:nvSpPr>
          <p:spPr>
            <a:xfrm>
              <a:off x="6219146" y="6265046"/>
              <a:ext cx="4592621" cy="981115"/>
            </a:xfrm>
            <a:prstGeom prst="rect">
              <a:avLst/>
            </a:prstGeom>
          </p:spPr>
          <p:txBody>
            <a:bodyPr lIns="0" tIns="0" rIns="0" bIns="0" rtlCol="0" anchor="t">
              <a:spAutoFit/>
            </a:bodyPr>
            <a:lstStyle/>
            <a:p>
              <a:pPr algn="ctr">
                <a:lnSpc>
                  <a:spcPts val="6173"/>
                </a:lnSpc>
              </a:pPr>
              <a:r>
                <a:rPr lang="en-US" sz="4409">
                  <a:solidFill>
                    <a:srgbClr val="FFD700"/>
                  </a:solidFill>
                  <a:latin typeface="Open Sans Bold"/>
                </a:rPr>
                <a:t>METÓDOS</a:t>
              </a:r>
            </a:p>
          </p:txBody>
        </p:sp>
      </p:grpSp>
      <p:grpSp>
        <p:nvGrpSpPr>
          <p:cNvPr id="9" name="Group 9"/>
          <p:cNvGrpSpPr/>
          <p:nvPr/>
        </p:nvGrpSpPr>
        <p:grpSpPr>
          <a:xfrm>
            <a:off x="9144000" y="506900"/>
            <a:ext cx="9144000" cy="9353830"/>
            <a:chOff x="0" y="0"/>
            <a:chExt cx="12192000" cy="12471774"/>
          </a:xfrm>
        </p:grpSpPr>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934597" y="0"/>
              <a:ext cx="8476180" cy="5486400"/>
            </a:xfrm>
            <a:prstGeom prst="rect">
              <a:avLst/>
            </a:prstGeom>
          </p:spPr>
        </p:pic>
        <p:sp>
          <p:nvSpPr>
            <p:cNvPr id="11" name="TextBox 11"/>
            <p:cNvSpPr txBox="1"/>
            <p:nvPr/>
          </p:nvSpPr>
          <p:spPr>
            <a:xfrm>
              <a:off x="555628" y="5576088"/>
              <a:ext cx="9185242" cy="1729923"/>
            </a:xfrm>
            <a:prstGeom prst="rect">
              <a:avLst/>
            </a:prstGeom>
          </p:spPr>
          <p:txBody>
            <a:bodyPr lIns="0" tIns="0" rIns="0" bIns="0" rtlCol="0" anchor="t">
              <a:spAutoFit/>
            </a:bodyPr>
            <a:lstStyle/>
            <a:p>
              <a:pPr algn="ctr">
                <a:lnSpc>
                  <a:spcPts val="10923"/>
                </a:lnSpc>
              </a:pPr>
              <a:r>
                <a:rPr lang="en-US" sz="7802">
                  <a:solidFill>
                    <a:srgbClr val="FFFFFF"/>
                  </a:solidFill>
                  <a:latin typeface="Open Sans Light Bold"/>
                </a:rPr>
                <a:t>CLASSE:BIKES</a:t>
              </a:r>
            </a:p>
          </p:txBody>
        </p:sp>
        <p:sp>
          <p:nvSpPr>
            <p:cNvPr id="12" name="TextBox 12"/>
            <p:cNvSpPr txBox="1"/>
            <p:nvPr/>
          </p:nvSpPr>
          <p:spPr>
            <a:xfrm>
              <a:off x="555628" y="8356435"/>
              <a:ext cx="3481364" cy="4115339"/>
            </a:xfrm>
            <a:prstGeom prst="rect">
              <a:avLst/>
            </a:prstGeom>
          </p:spPr>
          <p:txBody>
            <a:bodyPr lIns="0" tIns="0" rIns="0" bIns="0" rtlCol="0" anchor="t">
              <a:spAutoFit/>
            </a:bodyPr>
            <a:lstStyle/>
            <a:p>
              <a:pPr algn="ctr">
                <a:lnSpc>
                  <a:spcPts val="6173"/>
                </a:lnSpc>
              </a:pPr>
              <a:r>
                <a:rPr lang="en-US" sz="4409">
                  <a:solidFill>
                    <a:srgbClr val="FFFFFF"/>
                  </a:solidFill>
                  <a:latin typeface="Open Sans Bold"/>
                </a:rPr>
                <a:t>MARCA</a:t>
              </a:r>
            </a:p>
            <a:p>
              <a:pPr algn="ctr">
                <a:lnSpc>
                  <a:spcPts val="6173"/>
                </a:lnSpc>
              </a:pPr>
              <a:r>
                <a:rPr lang="en-US" sz="4409">
                  <a:solidFill>
                    <a:srgbClr val="FFFFFF"/>
                  </a:solidFill>
                  <a:latin typeface="Open Sans Bold"/>
                </a:rPr>
                <a:t>COR</a:t>
              </a:r>
            </a:p>
            <a:p>
              <a:pPr algn="ctr">
                <a:lnSpc>
                  <a:spcPts val="6173"/>
                </a:lnSpc>
              </a:pPr>
              <a:r>
                <a:rPr lang="en-US" sz="4409">
                  <a:solidFill>
                    <a:srgbClr val="FFFFFF"/>
                  </a:solidFill>
                  <a:latin typeface="Open Sans Bold"/>
                </a:rPr>
                <a:t>RODA</a:t>
              </a:r>
            </a:p>
            <a:p>
              <a:pPr algn="ctr">
                <a:lnSpc>
                  <a:spcPts val="6173"/>
                </a:lnSpc>
              </a:pPr>
              <a:r>
                <a:rPr lang="en-US" sz="4409">
                  <a:solidFill>
                    <a:srgbClr val="FFFFFF"/>
                  </a:solidFill>
                  <a:latin typeface="Open Sans Bold"/>
                </a:rPr>
                <a:t>QUADRO</a:t>
              </a:r>
            </a:p>
          </p:txBody>
        </p:sp>
        <p:sp>
          <p:nvSpPr>
            <p:cNvPr id="13" name="TextBox 13"/>
            <p:cNvSpPr txBox="1"/>
            <p:nvPr/>
          </p:nvSpPr>
          <p:spPr>
            <a:xfrm>
              <a:off x="5614398" y="8356435"/>
              <a:ext cx="6577602" cy="4115339"/>
            </a:xfrm>
            <a:prstGeom prst="rect">
              <a:avLst/>
            </a:prstGeom>
          </p:spPr>
          <p:txBody>
            <a:bodyPr lIns="0" tIns="0" rIns="0" bIns="0" rtlCol="0" anchor="t">
              <a:spAutoFit/>
            </a:bodyPr>
            <a:lstStyle/>
            <a:p>
              <a:pPr algn="ctr">
                <a:lnSpc>
                  <a:spcPts val="6173"/>
                </a:lnSpc>
              </a:pPr>
              <a:r>
                <a:rPr lang="en-US" sz="4409">
                  <a:solidFill>
                    <a:srgbClr val="FFFFFF"/>
                  </a:solidFill>
                  <a:latin typeface="Open Sans Bold"/>
                </a:rPr>
                <a:t>PEDALAR()</a:t>
              </a:r>
            </a:p>
            <a:p>
              <a:pPr algn="ctr">
                <a:lnSpc>
                  <a:spcPts val="6173"/>
                </a:lnSpc>
              </a:pPr>
              <a:r>
                <a:rPr lang="en-US" sz="4409">
                  <a:solidFill>
                    <a:srgbClr val="FFFFFF"/>
                  </a:solidFill>
                  <a:latin typeface="Open Sans Bold"/>
                </a:rPr>
                <a:t>FREIAR()</a:t>
              </a:r>
            </a:p>
            <a:p>
              <a:pPr algn="ctr">
                <a:lnSpc>
                  <a:spcPts val="6173"/>
                </a:lnSpc>
              </a:pPr>
              <a:r>
                <a:rPr lang="en-US" sz="4409">
                  <a:solidFill>
                    <a:srgbClr val="FFFFFF"/>
                  </a:solidFill>
                  <a:latin typeface="Open Sans Bold"/>
                </a:rPr>
                <a:t>EMPINAR()</a:t>
              </a:r>
            </a:p>
            <a:p>
              <a:pPr algn="ctr">
                <a:lnSpc>
                  <a:spcPts val="6173"/>
                </a:lnSpc>
              </a:pPr>
              <a:r>
                <a:rPr lang="en-US" sz="4409">
                  <a:solidFill>
                    <a:srgbClr val="FFFFFF"/>
                  </a:solidFill>
                  <a:latin typeface="Open Sans Bold"/>
                </a:rPr>
                <a:t>CAPOTAR()</a:t>
              </a:r>
            </a:p>
          </p:txBody>
        </p:sp>
        <p:sp>
          <p:nvSpPr>
            <p:cNvPr id="14" name="TextBox 14"/>
            <p:cNvSpPr txBox="1"/>
            <p:nvPr/>
          </p:nvSpPr>
          <p:spPr>
            <a:xfrm>
              <a:off x="0" y="7340666"/>
              <a:ext cx="4592621" cy="981115"/>
            </a:xfrm>
            <a:prstGeom prst="rect">
              <a:avLst/>
            </a:prstGeom>
          </p:spPr>
          <p:txBody>
            <a:bodyPr lIns="0" tIns="0" rIns="0" bIns="0" rtlCol="0" anchor="t">
              <a:spAutoFit/>
            </a:bodyPr>
            <a:lstStyle/>
            <a:p>
              <a:pPr algn="ctr">
                <a:lnSpc>
                  <a:spcPts val="6173"/>
                </a:lnSpc>
              </a:pPr>
              <a:r>
                <a:rPr lang="en-US" sz="4409">
                  <a:solidFill>
                    <a:srgbClr val="FFD700"/>
                  </a:solidFill>
                  <a:latin typeface="Open Sans Bold"/>
                </a:rPr>
                <a:t>ATRIBUTOS</a:t>
              </a:r>
            </a:p>
          </p:txBody>
        </p:sp>
        <p:sp>
          <p:nvSpPr>
            <p:cNvPr id="15" name="TextBox 15"/>
            <p:cNvSpPr txBox="1"/>
            <p:nvPr/>
          </p:nvSpPr>
          <p:spPr>
            <a:xfrm>
              <a:off x="6219146" y="7340666"/>
              <a:ext cx="4592621" cy="981115"/>
            </a:xfrm>
            <a:prstGeom prst="rect">
              <a:avLst/>
            </a:prstGeom>
          </p:spPr>
          <p:txBody>
            <a:bodyPr lIns="0" tIns="0" rIns="0" bIns="0" rtlCol="0" anchor="t">
              <a:spAutoFit/>
            </a:bodyPr>
            <a:lstStyle/>
            <a:p>
              <a:pPr algn="ctr">
                <a:lnSpc>
                  <a:spcPts val="6173"/>
                </a:lnSpc>
              </a:pPr>
              <a:r>
                <a:rPr lang="en-US" sz="4409">
                  <a:solidFill>
                    <a:srgbClr val="FFD700"/>
                  </a:solidFill>
                  <a:latin typeface="Open Sans Bold"/>
                </a:rPr>
                <a:t>METÓDOS</a:t>
              </a: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4000"/>
          </a:blip>
          <a:srcRect l="1371" t="2742" r="1371"/>
          <a:stretch>
            <a:fillRect/>
          </a:stretch>
        </p:blipFill>
        <p:spPr>
          <a:xfrm>
            <a:off x="0" y="0"/>
            <a:ext cx="18288000" cy="10287000"/>
          </a:xfrm>
          <a:prstGeom prst="rect">
            <a:avLst/>
          </a:prstGeom>
        </p:spPr>
      </p:pic>
      <p:sp>
        <p:nvSpPr>
          <p:cNvPr id="3" name="AutoShape 3"/>
          <p:cNvSpPr/>
          <p:nvPr/>
        </p:nvSpPr>
        <p:spPr>
          <a:xfrm rot="-5400000">
            <a:off x="15517579" y="4638298"/>
            <a:ext cx="5403273" cy="1010405"/>
          </a:xfrm>
          <a:prstGeom prst="rect">
            <a:avLst/>
          </a:prstGeom>
          <a:solidFill>
            <a:srgbClr val="F8CF2C"/>
          </a:solidFill>
        </p:spPr>
      </p:sp>
      <p:sp>
        <p:nvSpPr>
          <p:cNvPr id="4" name="AutoShape 4"/>
          <p:cNvSpPr/>
          <p:nvPr/>
        </p:nvSpPr>
        <p:spPr>
          <a:xfrm>
            <a:off x="1028700" y="1028700"/>
            <a:ext cx="2743200" cy="207818"/>
          </a:xfrm>
          <a:prstGeom prst="rect">
            <a:avLst/>
          </a:prstGeom>
          <a:solidFill>
            <a:srgbClr val="F8CF2C"/>
          </a:solidFill>
        </p:spPr>
      </p:sp>
      <p:sp>
        <p:nvSpPr>
          <p:cNvPr id="5" name="TextBox 5"/>
          <p:cNvSpPr txBox="1"/>
          <p:nvPr/>
        </p:nvSpPr>
        <p:spPr>
          <a:xfrm>
            <a:off x="1035105" y="1727836"/>
            <a:ext cx="8527710" cy="909955"/>
          </a:xfrm>
          <a:prstGeom prst="rect">
            <a:avLst/>
          </a:prstGeom>
        </p:spPr>
        <p:txBody>
          <a:bodyPr lIns="0" tIns="0" rIns="0" bIns="0" rtlCol="0" anchor="t">
            <a:spAutoFit/>
          </a:bodyPr>
          <a:lstStyle/>
          <a:p>
            <a:pPr algn="l">
              <a:lnSpc>
                <a:spcPts val="7039"/>
              </a:lnSpc>
            </a:pPr>
            <a:r>
              <a:rPr lang="en-US" sz="6399" spc="255">
                <a:solidFill>
                  <a:srgbClr val="252827"/>
                </a:solidFill>
                <a:latin typeface="Oswald"/>
              </a:rPr>
              <a:t>CONCEITOS DE OBJETOS</a:t>
            </a:r>
          </a:p>
        </p:txBody>
      </p:sp>
      <p:sp>
        <p:nvSpPr>
          <p:cNvPr id="6" name="TextBox 6"/>
          <p:cNvSpPr txBox="1"/>
          <p:nvPr/>
        </p:nvSpPr>
        <p:spPr>
          <a:xfrm>
            <a:off x="1028700" y="4066992"/>
            <a:ext cx="15114720" cy="3500958"/>
          </a:xfrm>
          <a:prstGeom prst="rect">
            <a:avLst/>
          </a:prstGeom>
        </p:spPr>
        <p:txBody>
          <a:bodyPr lIns="0" tIns="0" rIns="0" bIns="0" rtlCol="0" anchor="t">
            <a:spAutoFit/>
          </a:bodyPr>
          <a:lstStyle/>
          <a:p>
            <a:pPr algn="just">
              <a:lnSpc>
                <a:spcPts val="3870"/>
              </a:lnSpc>
            </a:pPr>
            <a:r>
              <a:rPr lang="en-US" sz="3225" spc="64" dirty="0" smtClean="0">
                <a:solidFill>
                  <a:srgbClr val="252827"/>
                </a:solidFill>
                <a:latin typeface="Montserrat Classic"/>
              </a:rPr>
              <a:t>O OBJETO É UMA SBDIVISÃO DAS CLASSES, TIPO CLASSE “MOTO”, OBJETO “HORNET” E OBJETOS TEM TRES PRINCIPAIS PROPRIEDADES SENDO ELAS O QUE ELE TEM, QUE SERIA OS ATRIBUTOS, COMO MARCA, COR, PLACA, MOTOR ETC. O QUE ELE FAZ, QUE SERIA AS FUNÇ~OES DELE TIRPO ACELERAR, FREIAR, BUZINAR. E COMO ELE ESTÁ QUE SERIA PARADA, ANDANDO, E SE ELE ESTA VELHO NOVO ETC.</a:t>
            </a:r>
            <a:endParaRPr lang="en-US" sz="3225" spc="64" dirty="0">
              <a:solidFill>
                <a:srgbClr val="252827"/>
              </a:solidFill>
              <a:latin typeface="Montserrat Classic"/>
            </a:endParaRPr>
          </a:p>
        </p:txBody>
      </p:sp>
      <p:sp>
        <p:nvSpPr>
          <p:cNvPr id="7" name="TextBox 7"/>
          <p:cNvSpPr txBox="1"/>
          <p:nvPr/>
        </p:nvSpPr>
        <p:spPr>
          <a:xfrm>
            <a:off x="1028700" y="2848619"/>
            <a:ext cx="8823197" cy="571500"/>
          </a:xfrm>
          <a:prstGeom prst="rect">
            <a:avLst/>
          </a:prstGeom>
        </p:spPr>
        <p:txBody>
          <a:bodyPr lIns="0" tIns="0" rIns="0" bIns="0" rtlCol="0" anchor="t">
            <a:spAutoFit/>
          </a:bodyPr>
          <a:lstStyle/>
          <a:p>
            <a:pPr algn="l">
              <a:lnSpc>
                <a:spcPts val="4590"/>
              </a:lnSpc>
            </a:pPr>
            <a:r>
              <a:rPr lang="en-US" sz="3825" spc="76">
                <a:solidFill>
                  <a:srgbClr val="252827"/>
                </a:solidFill>
                <a:latin typeface="Oswald"/>
              </a:rPr>
              <a:t>DESCRIÇÃO ABSTRATA DE UM TIPO DE OBJETO.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52827"/>
        </a:solidFill>
        <a:effectLst/>
      </p:bgPr>
    </p:bg>
    <p:spTree>
      <p:nvGrpSpPr>
        <p:cNvPr id="1" name=""/>
        <p:cNvGrpSpPr/>
        <p:nvPr/>
      </p:nvGrpSpPr>
      <p:grpSpPr>
        <a:xfrm>
          <a:off x="0" y="0"/>
          <a:ext cx="0" cy="0"/>
          <a:chOff x="0" y="0"/>
          <a:chExt cx="0" cy="0"/>
        </a:xfrm>
      </p:grpSpPr>
      <p:grpSp>
        <p:nvGrpSpPr>
          <p:cNvPr id="2" name="Group 2"/>
          <p:cNvGrpSpPr/>
          <p:nvPr/>
        </p:nvGrpSpPr>
        <p:grpSpPr>
          <a:xfrm>
            <a:off x="0" y="1285875"/>
            <a:ext cx="7738469" cy="7233332"/>
            <a:chOff x="0" y="0"/>
            <a:chExt cx="10317958" cy="9644442"/>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507276" y="0"/>
              <a:ext cx="5699263" cy="3937672"/>
            </a:xfrm>
            <a:prstGeom prst="rect">
              <a:avLst/>
            </a:prstGeom>
          </p:spPr>
        </p:pic>
        <p:sp>
          <p:nvSpPr>
            <p:cNvPr id="4" name="TextBox 4"/>
            <p:cNvSpPr txBox="1"/>
            <p:nvPr/>
          </p:nvSpPr>
          <p:spPr>
            <a:xfrm>
              <a:off x="470222" y="3813847"/>
              <a:ext cx="7773371" cy="1458866"/>
            </a:xfrm>
            <a:prstGeom prst="rect">
              <a:avLst/>
            </a:prstGeom>
          </p:spPr>
          <p:txBody>
            <a:bodyPr lIns="0" tIns="0" rIns="0" bIns="0" rtlCol="0" anchor="t">
              <a:spAutoFit/>
            </a:bodyPr>
            <a:lstStyle/>
            <a:p>
              <a:pPr algn="ctr">
                <a:lnSpc>
                  <a:spcPts val="9244"/>
                </a:lnSpc>
              </a:pPr>
              <a:r>
                <a:rPr lang="en-US" sz="6602">
                  <a:solidFill>
                    <a:srgbClr val="FFFFFF"/>
                  </a:solidFill>
                  <a:latin typeface="Open Sans Light Bold"/>
                </a:rPr>
                <a:t>CLASSE:MOTO</a:t>
              </a:r>
            </a:p>
          </p:txBody>
        </p:sp>
        <p:sp>
          <p:nvSpPr>
            <p:cNvPr id="5" name="TextBox 5"/>
            <p:cNvSpPr txBox="1"/>
            <p:nvPr/>
          </p:nvSpPr>
          <p:spPr>
            <a:xfrm>
              <a:off x="470222" y="6148499"/>
              <a:ext cx="2946241" cy="3495944"/>
            </a:xfrm>
            <a:prstGeom prst="rect">
              <a:avLst/>
            </a:prstGeom>
          </p:spPr>
          <p:txBody>
            <a:bodyPr lIns="0" tIns="0" rIns="0" bIns="0" rtlCol="0" anchor="t">
              <a:spAutoFit/>
            </a:bodyPr>
            <a:lstStyle/>
            <a:p>
              <a:pPr algn="ctr">
                <a:lnSpc>
                  <a:spcPts val="5224"/>
                </a:lnSpc>
              </a:pPr>
              <a:r>
                <a:rPr lang="en-US" sz="3732">
                  <a:solidFill>
                    <a:srgbClr val="FFFFFF"/>
                  </a:solidFill>
                  <a:latin typeface="Open Sans Bold"/>
                </a:rPr>
                <a:t>MARCA</a:t>
              </a:r>
            </a:p>
            <a:p>
              <a:pPr algn="ctr">
                <a:lnSpc>
                  <a:spcPts val="5224"/>
                </a:lnSpc>
              </a:pPr>
              <a:r>
                <a:rPr lang="en-US" sz="3732">
                  <a:solidFill>
                    <a:srgbClr val="FFFFFF"/>
                  </a:solidFill>
                  <a:latin typeface="Open Sans Bold"/>
                </a:rPr>
                <a:t>COR</a:t>
              </a:r>
            </a:p>
            <a:p>
              <a:pPr algn="ctr">
                <a:lnSpc>
                  <a:spcPts val="5224"/>
                </a:lnSpc>
              </a:pPr>
              <a:r>
                <a:rPr lang="en-US" sz="3732">
                  <a:solidFill>
                    <a:srgbClr val="FFFFFF"/>
                  </a:solidFill>
                  <a:latin typeface="Open Sans Bold"/>
                </a:rPr>
                <a:t>MODELO</a:t>
              </a:r>
            </a:p>
            <a:p>
              <a:pPr algn="ctr">
                <a:lnSpc>
                  <a:spcPts val="5224"/>
                </a:lnSpc>
              </a:pPr>
              <a:r>
                <a:rPr lang="en-US" sz="3732">
                  <a:solidFill>
                    <a:srgbClr val="FFFFFF"/>
                  </a:solidFill>
                  <a:latin typeface="Open Sans Bold"/>
                </a:rPr>
                <a:t>MOTOR</a:t>
              </a:r>
            </a:p>
          </p:txBody>
        </p:sp>
        <p:sp>
          <p:nvSpPr>
            <p:cNvPr id="6" name="TextBox 6"/>
            <p:cNvSpPr txBox="1"/>
            <p:nvPr/>
          </p:nvSpPr>
          <p:spPr>
            <a:xfrm>
              <a:off x="4751404" y="6148499"/>
              <a:ext cx="5566554" cy="3495944"/>
            </a:xfrm>
            <a:prstGeom prst="rect">
              <a:avLst/>
            </a:prstGeom>
          </p:spPr>
          <p:txBody>
            <a:bodyPr lIns="0" tIns="0" rIns="0" bIns="0" rtlCol="0" anchor="t">
              <a:spAutoFit/>
            </a:bodyPr>
            <a:lstStyle/>
            <a:p>
              <a:pPr algn="ctr">
                <a:lnSpc>
                  <a:spcPts val="5224"/>
                </a:lnSpc>
              </a:pPr>
              <a:r>
                <a:rPr lang="en-US" sz="3732">
                  <a:solidFill>
                    <a:srgbClr val="FFFFFF"/>
                  </a:solidFill>
                  <a:latin typeface="Open Sans Bold"/>
                </a:rPr>
                <a:t>ACELERAR()</a:t>
              </a:r>
            </a:p>
            <a:p>
              <a:pPr algn="ctr">
                <a:lnSpc>
                  <a:spcPts val="5224"/>
                </a:lnSpc>
              </a:pPr>
              <a:r>
                <a:rPr lang="en-US" sz="3732">
                  <a:solidFill>
                    <a:srgbClr val="FFFFFF"/>
                  </a:solidFill>
                  <a:latin typeface="Open Sans Bold"/>
                </a:rPr>
                <a:t>FREIAR()</a:t>
              </a:r>
            </a:p>
            <a:p>
              <a:pPr algn="ctr">
                <a:lnSpc>
                  <a:spcPts val="5224"/>
                </a:lnSpc>
              </a:pPr>
              <a:r>
                <a:rPr lang="en-US" sz="3732">
                  <a:solidFill>
                    <a:srgbClr val="FFFFFF"/>
                  </a:solidFill>
                  <a:latin typeface="Open Sans Bold"/>
                </a:rPr>
                <a:t>BUZINAR()</a:t>
              </a:r>
            </a:p>
            <a:p>
              <a:pPr algn="ctr">
                <a:lnSpc>
                  <a:spcPts val="5224"/>
                </a:lnSpc>
              </a:pPr>
              <a:r>
                <a:rPr lang="en-US" sz="3732">
                  <a:solidFill>
                    <a:srgbClr val="FFFFFF"/>
                  </a:solidFill>
                  <a:latin typeface="Open Sans Bold"/>
                </a:rPr>
                <a:t>ACENDER A LUZ()</a:t>
              </a:r>
            </a:p>
          </p:txBody>
        </p:sp>
        <p:sp>
          <p:nvSpPr>
            <p:cNvPr id="7" name="TextBox 7"/>
            <p:cNvSpPr txBox="1"/>
            <p:nvPr/>
          </p:nvSpPr>
          <p:spPr>
            <a:xfrm>
              <a:off x="0" y="5288864"/>
              <a:ext cx="3886686" cy="843484"/>
            </a:xfrm>
            <a:prstGeom prst="rect">
              <a:avLst/>
            </a:prstGeom>
          </p:spPr>
          <p:txBody>
            <a:bodyPr lIns="0" tIns="0" rIns="0" bIns="0" rtlCol="0" anchor="t">
              <a:spAutoFit/>
            </a:bodyPr>
            <a:lstStyle/>
            <a:p>
              <a:pPr algn="ctr">
                <a:lnSpc>
                  <a:spcPts val="5224"/>
                </a:lnSpc>
              </a:pPr>
              <a:r>
                <a:rPr lang="en-US" sz="3732">
                  <a:solidFill>
                    <a:srgbClr val="FFD700"/>
                  </a:solidFill>
                  <a:latin typeface="Open Sans Bold"/>
                </a:rPr>
                <a:t>ATRIBUTOS</a:t>
              </a:r>
            </a:p>
          </p:txBody>
        </p:sp>
        <p:sp>
          <p:nvSpPr>
            <p:cNvPr id="8" name="TextBox 8"/>
            <p:cNvSpPr txBox="1"/>
            <p:nvPr/>
          </p:nvSpPr>
          <p:spPr>
            <a:xfrm>
              <a:off x="5263196" y="5288864"/>
              <a:ext cx="3886686" cy="843484"/>
            </a:xfrm>
            <a:prstGeom prst="rect">
              <a:avLst/>
            </a:prstGeom>
          </p:spPr>
          <p:txBody>
            <a:bodyPr lIns="0" tIns="0" rIns="0" bIns="0" rtlCol="0" anchor="t">
              <a:spAutoFit/>
            </a:bodyPr>
            <a:lstStyle/>
            <a:p>
              <a:pPr algn="ctr">
                <a:lnSpc>
                  <a:spcPts val="5224"/>
                </a:lnSpc>
              </a:pPr>
              <a:r>
                <a:rPr lang="en-US" sz="3732">
                  <a:solidFill>
                    <a:srgbClr val="FFD700"/>
                  </a:solidFill>
                  <a:latin typeface="Open Sans Bold"/>
                </a:rPr>
                <a:t>METÓDOS</a:t>
              </a:r>
            </a:p>
          </p:txBody>
        </p:sp>
      </p:grpSp>
      <p:pic>
        <p:nvPicPr>
          <p:cNvPr id="9" name="Picture 9"/>
          <p:cNvPicPr>
            <a:picLocks noChangeAspect="1"/>
          </p:cNvPicPr>
          <p:nvPr/>
        </p:nvPicPr>
        <p:blipFill>
          <a:blip r:embed="rId4"/>
          <a:srcRect/>
          <a:stretch>
            <a:fillRect/>
          </a:stretch>
        </p:blipFill>
        <p:spPr>
          <a:xfrm>
            <a:off x="11132318" y="-259059"/>
            <a:ext cx="3176472" cy="2575518"/>
          </a:xfrm>
          <a:prstGeom prst="rect">
            <a:avLst/>
          </a:prstGeom>
        </p:spPr>
      </p:pic>
      <p:pic>
        <p:nvPicPr>
          <p:cNvPr id="10" name="Picture 10"/>
          <p:cNvPicPr>
            <a:picLocks noChangeAspect="1"/>
          </p:cNvPicPr>
          <p:nvPr/>
        </p:nvPicPr>
        <p:blipFill>
          <a:blip r:embed="rId5"/>
          <a:srcRect/>
          <a:stretch>
            <a:fillRect/>
          </a:stretch>
        </p:blipFill>
        <p:spPr>
          <a:xfrm>
            <a:off x="11630314" y="5143500"/>
            <a:ext cx="2588122" cy="2508662"/>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453645">
            <a:off x="6061869" y="3720572"/>
            <a:ext cx="4169602" cy="1261304"/>
          </a:xfrm>
          <a:prstGeom prst="rect">
            <a:avLst/>
          </a:prstGeom>
        </p:spPr>
      </p:pic>
      <p:sp>
        <p:nvSpPr>
          <p:cNvPr id="12" name="TextBox 12"/>
          <p:cNvSpPr txBox="1"/>
          <p:nvPr/>
        </p:nvSpPr>
        <p:spPr>
          <a:xfrm>
            <a:off x="10306644" y="2095205"/>
            <a:ext cx="5235463" cy="825394"/>
          </a:xfrm>
          <a:prstGeom prst="rect">
            <a:avLst/>
          </a:prstGeom>
        </p:spPr>
        <p:txBody>
          <a:bodyPr lIns="0" tIns="0" rIns="0" bIns="0" rtlCol="0" anchor="t">
            <a:spAutoFit/>
          </a:bodyPr>
          <a:lstStyle/>
          <a:p>
            <a:pPr algn="ctr">
              <a:lnSpc>
                <a:spcPts val="6828"/>
              </a:lnSpc>
            </a:pPr>
            <a:r>
              <a:rPr lang="en-US" sz="4877" dirty="0">
                <a:solidFill>
                  <a:srgbClr val="FFFFFF"/>
                </a:solidFill>
                <a:latin typeface="Open Sans Light Bold"/>
              </a:rPr>
              <a:t>OBJETO:HORNET</a:t>
            </a:r>
          </a:p>
        </p:txBody>
      </p:sp>
      <p:sp>
        <p:nvSpPr>
          <p:cNvPr id="13" name="TextBox 13"/>
          <p:cNvSpPr txBox="1"/>
          <p:nvPr/>
        </p:nvSpPr>
        <p:spPr>
          <a:xfrm>
            <a:off x="10306644" y="3406398"/>
            <a:ext cx="1892865" cy="1937030"/>
          </a:xfrm>
          <a:prstGeom prst="rect">
            <a:avLst/>
          </a:prstGeom>
        </p:spPr>
        <p:txBody>
          <a:bodyPr lIns="0" tIns="0" rIns="0" bIns="0" rtlCol="0" anchor="t">
            <a:spAutoFit/>
          </a:bodyPr>
          <a:lstStyle/>
          <a:p>
            <a:pPr algn="ctr">
              <a:lnSpc>
                <a:spcPts val="3859"/>
              </a:lnSpc>
            </a:pPr>
            <a:r>
              <a:rPr lang="en-US" sz="2757" dirty="0">
                <a:solidFill>
                  <a:srgbClr val="FFFFFF"/>
                </a:solidFill>
                <a:latin typeface="Open Sans Bold"/>
              </a:rPr>
              <a:t>HONDA</a:t>
            </a:r>
          </a:p>
          <a:p>
            <a:pPr algn="ctr">
              <a:lnSpc>
                <a:spcPts val="3859"/>
              </a:lnSpc>
            </a:pPr>
            <a:r>
              <a:rPr lang="en-US" sz="2757" dirty="0">
                <a:solidFill>
                  <a:srgbClr val="FFFFFF"/>
                </a:solidFill>
                <a:latin typeface="Open Sans Bold"/>
              </a:rPr>
              <a:t>DOURADA</a:t>
            </a:r>
          </a:p>
          <a:p>
            <a:pPr algn="ctr">
              <a:lnSpc>
                <a:spcPts val="3859"/>
              </a:lnSpc>
            </a:pPr>
            <a:r>
              <a:rPr lang="en-US" sz="2757" dirty="0">
                <a:solidFill>
                  <a:srgbClr val="FFFFFF"/>
                </a:solidFill>
                <a:latin typeface="Open Sans Bold"/>
              </a:rPr>
              <a:t>HORNET</a:t>
            </a:r>
          </a:p>
          <a:p>
            <a:pPr algn="ctr">
              <a:lnSpc>
                <a:spcPts val="3859"/>
              </a:lnSpc>
            </a:pPr>
            <a:r>
              <a:rPr lang="en-US" sz="2757" dirty="0">
                <a:solidFill>
                  <a:srgbClr val="FFFFFF"/>
                </a:solidFill>
                <a:latin typeface="Open Sans Bold"/>
              </a:rPr>
              <a:t>600</a:t>
            </a:r>
          </a:p>
        </p:txBody>
      </p:sp>
      <p:sp>
        <p:nvSpPr>
          <p:cNvPr id="14" name="TextBox 14"/>
          <p:cNvSpPr txBox="1"/>
          <p:nvPr/>
        </p:nvSpPr>
        <p:spPr>
          <a:xfrm>
            <a:off x="12939122" y="3406398"/>
            <a:ext cx="3084106" cy="1937030"/>
          </a:xfrm>
          <a:prstGeom prst="rect">
            <a:avLst/>
          </a:prstGeom>
        </p:spPr>
        <p:txBody>
          <a:bodyPr lIns="0" tIns="0" rIns="0" bIns="0" rtlCol="0" anchor="t">
            <a:spAutoFit/>
          </a:bodyPr>
          <a:lstStyle/>
          <a:p>
            <a:pPr algn="ctr">
              <a:lnSpc>
                <a:spcPts val="3859"/>
              </a:lnSpc>
            </a:pPr>
            <a:r>
              <a:rPr lang="en-US" sz="2757">
                <a:solidFill>
                  <a:srgbClr val="FFFFFF"/>
                </a:solidFill>
                <a:latin typeface="Open Sans Bold"/>
              </a:rPr>
              <a:t>ACELERAR()</a:t>
            </a:r>
          </a:p>
          <a:p>
            <a:pPr algn="ctr">
              <a:lnSpc>
                <a:spcPts val="3859"/>
              </a:lnSpc>
            </a:pPr>
            <a:r>
              <a:rPr lang="en-US" sz="2757">
                <a:solidFill>
                  <a:srgbClr val="FFFFFF"/>
                </a:solidFill>
                <a:latin typeface="Open Sans Bold"/>
              </a:rPr>
              <a:t>FREIAR()</a:t>
            </a:r>
          </a:p>
          <a:p>
            <a:pPr algn="ctr">
              <a:lnSpc>
                <a:spcPts val="3859"/>
              </a:lnSpc>
            </a:pPr>
            <a:r>
              <a:rPr lang="en-US" sz="2757">
                <a:solidFill>
                  <a:srgbClr val="FFFFFF"/>
                </a:solidFill>
                <a:latin typeface="Open Sans Bold"/>
              </a:rPr>
              <a:t>BUZINAR()</a:t>
            </a:r>
          </a:p>
          <a:p>
            <a:pPr algn="ctr">
              <a:lnSpc>
                <a:spcPts val="3859"/>
              </a:lnSpc>
            </a:pPr>
            <a:r>
              <a:rPr lang="en-US" sz="2757">
                <a:solidFill>
                  <a:srgbClr val="FFFFFF"/>
                </a:solidFill>
                <a:latin typeface="Open Sans Bold"/>
              </a:rPr>
              <a:t>ACENDER A LUZ()</a:t>
            </a:r>
          </a:p>
        </p:txBody>
      </p:sp>
      <p:sp>
        <p:nvSpPr>
          <p:cNvPr id="15" name="TextBox 15"/>
          <p:cNvSpPr txBox="1"/>
          <p:nvPr/>
        </p:nvSpPr>
        <p:spPr>
          <a:xfrm>
            <a:off x="10306644" y="2930124"/>
            <a:ext cx="2153388" cy="467455"/>
          </a:xfrm>
          <a:prstGeom prst="rect">
            <a:avLst/>
          </a:prstGeom>
        </p:spPr>
        <p:txBody>
          <a:bodyPr lIns="0" tIns="0" rIns="0" bIns="0" rtlCol="0" anchor="t">
            <a:spAutoFit/>
          </a:bodyPr>
          <a:lstStyle/>
          <a:p>
            <a:pPr algn="ctr">
              <a:lnSpc>
                <a:spcPts val="3859"/>
              </a:lnSpc>
            </a:pPr>
            <a:r>
              <a:rPr lang="en-US" sz="2757">
                <a:solidFill>
                  <a:srgbClr val="FFD700"/>
                </a:solidFill>
                <a:latin typeface="Open Sans Bold"/>
              </a:rPr>
              <a:t>ATRIBUTOS</a:t>
            </a:r>
          </a:p>
        </p:txBody>
      </p:sp>
      <p:sp>
        <p:nvSpPr>
          <p:cNvPr id="16" name="TextBox 16"/>
          <p:cNvSpPr txBox="1"/>
          <p:nvPr/>
        </p:nvSpPr>
        <p:spPr>
          <a:xfrm>
            <a:off x="13222677" y="2930124"/>
            <a:ext cx="2153388" cy="467455"/>
          </a:xfrm>
          <a:prstGeom prst="rect">
            <a:avLst/>
          </a:prstGeom>
        </p:spPr>
        <p:txBody>
          <a:bodyPr lIns="0" tIns="0" rIns="0" bIns="0" rtlCol="0" anchor="t">
            <a:spAutoFit/>
          </a:bodyPr>
          <a:lstStyle/>
          <a:p>
            <a:pPr algn="ctr">
              <a:lnSpc>
                <a:spcPts val="3859"/>
              </a:lnSpc>
            </a:pPr>
            <a:r>
              <a:rPr lang="en-US" sz="2757">
                <a:solidFill>
                  <a:srgbClr val="FFD700"/>
                </a:solidFill>
                <a:latin typeface="Open Sans Bold"/>
              </a:rPr>
              <a:t>METÓDOS</a:t>
            </a:r>
          </a:p>
        </p:txBody>
      </p:sp>
      <p:sp>
        <p:nvSpPr>
          <p:cNvPr id="17" name="TextBox 17"/>
          <p:cNvSpPr txBox="1"/>
          <p:nvPr/>
        </p:nvSpPr>
        <p:spPr>
          <a:xfrm>
            <a:off x="10911779" y="7255571"/>
            <a:ext cx="3831178" cy="743712"/>
          </a:xfrm>
          <a:prstGeom prst="rect">
            <a:avLst/>
          </a:prstGeom>
        </p:spPr>
        <p:txBody>
          <a:bodyPr lIns="0" tIns="0" rIns="0" bIns="0" rtlCol="0" anchor="t">
            <a:spAutoFit/>
          </a:bodyPr>
          <a:lstStyle/>
          <a:p>
            <a:pPr algn="ctr">
              <a:lnSpc>
                <a:spcPts val="6074"/>
              </a:lnSpc>
            </a:pPr>
            <a:r>
              <a:rPr lang="en-US" sz="4339">
                <a:solidFill>
                  <a:srgbClr val="FFFFFF"/>
                </a:solidFill>
                <a:latin typeface="Open Sans Light Bold"/>
              </a:rPr>
              <a:t>OBJETO:BIZ</a:t>
            </a:r>
          </a:p>
        </p:txBody>
      </p:sp>
      <p:sp>
        <p:nvSpPr>
          <p:cNvPr id="18" name="TextBox 18"/>
          <p:cNvSpPr txBox="1"/>
          <p:nvPr/>
        </p:nvSpPr>
        <p:spPr>
          <a:xfrm>
            <a:off x="10306644" y="8435073"/>
            <a:ext cx="2288971" cy="1718858"/>
          </a:xfrm>
          <a:prstGeom prst="rect">
            <a:avLst/>
          </a:prstGeom>
        </p:spPr>
        <p:txBody>
          <a:bodyPr lIns="0" tIns="0" rIns="0" bIns="0" rtlCol="0" anchor="t">
            <a:spAutoFit/>
          </a:bodyPr>
          <a:lstStyle/>
          <a:p>
            <a:pPr algn="ctr">
              <a:lnSpc>
                <a:spcPts val="3433"/>
              </a:lnSpc>
            </a:pPr>
            <a:r>
              <a:rPr lang="en-US" sz="2452">
                <a:solidFill>
                  <a:srgbClr val="FFFFFF"/>
                </a:solidFill>
                <a:latin typeface="Open Sans Bold"/>
              </a:rPr>
              <a:t>HONDA</a:t>
            </a:r>
          </a:p>
          <a:p>
            <a:pPr algn="ctr">
              <a:lnSpc>
                <a:spcPts val="3433"/>
              </a:lnSpc>
            </a:pPr>
            <a:r>
              <a:rPr lang="en-US" sz="2452">
                <a:solidFill>
                  <a:srgbClr val="FFFFFF"/>
                </a:solidFill>
                <a:latin typeface="Open Sans Bold"/>
              </a:rPr>
              <a:t>VERMELHO</a:t>
            </a:r>
          </a:p>
          <a:p>
            <a:pPr algn="ctr">
              <a:lnSpc>
                <a:spcPts val="3433"/>
              </a:lnSpc>
            </a:pPr>
            <a:r>
              <a:rPr lang="en-US" sz="2452">
                <a:solidFill>
                  <a:srgbClr val="FFFFFF"/>
                </a:solidFill>
                <a:latin typeface="Open Sans Bold"/>
              </a:rPr>
              <a:t>BIZ KS</a:t>
            </a:r>
          </a:p>
          <a:p>
            <a:pPr algn="ctr">
              <a:lnSpc>
                <a:spcPts val="3433"/>
              </a:lnSpc>
            </a:pPr>
            <a:r>
              <a:rPr lang="en-US" sz="2452">
                <a:solidFill>
                  <a:srgbClr val="FFFFFF"/>
                </a:solidFill>
                <a:latin typeface="Open Sans Bold"/>
              </a:rPr>
              <a:t>125</a:t>
            </a:r>
          </a:p>
        </p:txBody>
      </p:sp>
      <p:sp>
        <p:nvSpPr>
          <p:cNvPr id="19" name="TextBox 19"/>
          <p:cNvSpPr txBox="1"/>
          <p:nvPr/>
        </p:nvSpPr>
        <p:spPr>
          <a:xfrm>
            <a:off x="13021800" y="8435073"/>
            <a:ext cx="2743528" cy="1718858"/>
          </a:xfrm>
          <a:prstGeom prst="rect">
            <a:avLst/>
          </a:prstGeom>
        </p:spPr>
        <p:txBody>
          <a:bodyPr lIns="0" tIns="0" rIns="0" bIns="0" rtlCol="0" anchor="t">
            <a:spAutoFit/>
          </a:bodyPr>
          <a:lstStyle/>
          <a:p>
            <a:pPr algn="ctr">
              <a:lnSpc>
                <a:spcPts val="3433"/>
              </a:lnSpc>
            </a:pPr>
            <a:r>
              <a:rPr lang="en-US" sz="2452">
                <a:solidFill>
                  <a:srgbClr val="FFFFFF"/>
                </a:solidFill>
                <a:latin typeface="Open Sans Bold"/>
              </a:rPr>
              <a:t>ACELERAR()</a:t>
            </a:r>
          </a:p>
          <a:p>
            <a:pPr algn="ctr">
              <a:lnSpc>
                <a:spcPts val="3433"/>
              </a:lnSpc>
            </a:pPr>
            <a:r>
              <a:rPr lang="en-US" sz="2452">
                <a:solidFill>
                  <a:srgbClr val="FFFFFF"/>
                </a:solidFill>
                <a:latin typeface="Open Sans Bold"/>
              </a:rPr>
              <a:t>FREIAR()</a:t>
            </a:r>
          </a:p>
          <a:p>
            <a:pPr algn="ctr">
              <a:lnSpc>
                <a:spcPts val="3433"/>
              </a:lnSpc>
            </a:pPr>
            <a:r>
              <a:rPr lang="en-US" sz="2452">
                <a:solidFill>
                  <a:srgbClr val="FFFFFF"/>
                </a:solidFill>
                <a:latin typeface="Open Sans Bold"/>
              </a:rPr>
              <a:t>BUZINAR()</a:t>
            </a:r>
          </a:p>
          <a:p>
            <a:pPr algn="ctr">
              <a:lnSpc>
                <a:spcPts val="3433"/>
              </a:lnSpc>
            </a:pPr>
            <a:endParaRPr lang="en-US" sz="2452">
              <a:solidFill>
                <a:srgbClr val="FFFFFF"/>
              </a:solidFill>
              <a:latin typeface="Open Sans Bold"/>
            </a:endParaRPr>
          </a:p>
        </p:txBody>
      </p:sp>
      <p:sp>
        <p:nvSpPr>
          <p:cNvPr id="20" name="TextBox 20"/>
          <p:cNvSpPr txBox="1"/>
          <p:nvPr/>
        </p:nvSpPr>
        <p:spPr>
          <a:xfrm>
            <a:off x="10680026" y="8011394"/>
            <a:ext cx="1915589" cy="411569"/>
          </a:xfrm>
          <a:prstGeom prst="rect">
            <a:avLst/>
          </a:prstGeom>
        </p:spPr>
        <p:txBody>
          <a:bodyPr lIns="0" tIns="0" rIns="0" bIns="0" rtlCol="0" anchor="t">
            <a:spAutoFit/>
          </a:bodyPr>
          <a:lstStyle/>
          <a:p>
            <a:pPr algn="ctr">
              <a:lnSpc>
                <a:spcPts val="3433"/>
              </a:lnSpc>
            </a:pPr>
            <a:r>
              <a:rPr lang="en-US" sz="2452">
                <a:solidFill>
                  <a:srgbClr val="FFD700"/>
                </a:solidFill>
                <a:latin typeface="Open Sans Bold"/>
              </a:rPr>
              <a:t>ATRIBUTOS</a:t>
            </a:r>
          </a:p>
        </p:txBody>
      </p:sp>
      <p:sp>
        <p:nvSpPr>
          <p:cNvPr id="21" name="TextBox 21"/>
          <p:cNvSpPr txBox="1"/>
          <p:nvPr/>
        </p:nvSpPr>
        <p:spPr>
          <a:xfrm>
            <a:off x="13274041" y="8011394"/>
            <a:ext cx="1915589" cy="411569"/>
          </a:xfrm>
          <a:prstGeom prst="rect">
            <a:avLst/>
          </a:prstGeom>
        </p:spPr>
        <p:txBody>
          <a:bodyPr lIns="0" tIns="0" rIns="0" bIns="0" rtlCol="0" anchor="t">
            <a:spAutoFit/>
          </a:bodyPr>
          <a:lstStyle/>
          <a:p>
            <a:pPr algn="ctr">
              <a:lnSpc>
                <a:spcPts val="3433"/>
              </a:lnSpc>
            </a:pPr>
            <a:r>
              <a:rPr lang="en-US" sz="2452">
                <a:solidFill>
                  <a:srgbClr val="FFD700"/>
                </a:solidFill>
                <a:latin typeface="Open Sans Bold"/>
              </a:rPr>
              <a:t>METÓDOS</a:t>
            </a:r>
          </a:p>
        </p:txBody>
      </p:sp>
      <p:pic>
        <p:nvPicPr>
          <p:cNvPr id="22" name="Picture 22"/>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862295">
            <a:off x="6110366" y="5753329"/>
            <a:ext cx="4169602" cy="1261304"/>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4000"/>
          </a:blip>
          <a:srcRect l="1371" t="2742" r="1371"/>
          <a:stretch>
            <a:fillRect/>
          </a:stretch>
        </p:blipFill>
        <p:spPr>
          <a:xfrm>
            <a:off x="0" y="0"/>
            <a:ext cx="18288000" cy="10287000"/>
          </a:xfrm>
          <a:prstGeom prst="rect">
            <a:avLst/>
          </a:prstGeom>
        </p:spPr>
      </p:pic>
      <p:sp>
        <p:nvSpPr>
          <p:cNvPr id="3" name="AutoShape 3"/>
          <p:cNvSpPr/>
          <p:nvPr/>
        </p:nvSpPr>
        <p:spPr>
          <a:xfrm rot="-5400000">
            <a:off x="15517579" y="4638298"/>
            <a:ext cx="5403273" cy="1010405"/>
          </a:xfrm>
          <a:prstGeom prst="rect">
            <a:avLst/>
          </a:prstGeom>
          <a:solidFill>
            <a:srgbClr val="F8CF2C"/>
          </a:solidFill>
        </p:spPr>
      </p:sp>
      <p:sp>
        <p:nvSpPr>
          <p:cNvPr id="4" name="AutoShape 4"/>
          <p:cNvSpPr/>
          <p:nvPr/>
        </p:nvSpPr>
        <p:spPr>
          <a:xfrm>
            <a:off x="1028700" y="1028700"/>
            <a:ext cx="2743200" cy="207818"/>
          </a:xfrm>
          <a:prstGeom prst="rect">
            <a:avLst/>
          </a:prstGeom>
          <a:solidFill>
            <a:srgbClr val="F8CF2C"/>
          </a:solidFill>
        </p:spPr>
      </p:sp>
      <p:sp>
        <p:nvSpPr>
          <p:cNvPr id="5" name="TextBox 5"/>
          <p:cNvSpPr txBox="1"/>
          <p:nvPr/>
        </p:nvSpPr>
        <p:spPr>
          <a:xfrm>
            <a:off x="1035105" y="1727836"/>
            <a:ext cx="10376404" cy="909955"/>
          </a:xfrm>
          <a:prstGeom prst="rect">
            <a:avLst/>
          </a:prstGeom>
        </p:spPr>
        <p:txBody>
          <a:bodyPr lIns="0" tIns="0" rIns="0" bIns="0" rtlCol="0" anchor="t">
            <a:spAutoFit/>
          </a:bodyPr>
          <a:lstStyle/>
          <a:p>
            <a:pPr algn="l">
              <a:lnSpc>
                <a:spcPts val="7039"/>
              </a:lnSpc>
            </a:pPr>
            <a:r>
              <a:rPr lang="en-US" sz="6399" spc="255">
                <a:solidFill>
                  <a:srgbClr val="252827"/>
                </a:solidFill>
                <a:latin typeface="Oswald"/>
              </a:rPr>
              <a:t>CONCEITOS DE ATRIBUTOS</a:t>
            </a:r>
          </a:p>
        </p:txBody>
      </p:sp>
      <p:sp>
        <p:nvSpPr>
          <p:cNvPr id="6" name="TextBox 6"/>
          <p:cNvSpPr txBox="1"/>
          <p:nvPr/>
        </p:nvSpPr>
        <p:spPr>
          <a:xfrm>
            <a:off x="1028700" y="4066992"/>
            <a:ext cx="15114720" cy="5501506"/>
          </a:xfrm>
          <a:prstGeom prst="rect">
            <a:avLst/>
          </a:prstGeom>
        </p:spPr>
        <p:txBody>
          <a:bodyPr lIns="0" tIns="0" rIns="0" bIns="0" rtlCol="0" anchor="t">
            <a:spAutoFit/>
          </a:bodyPr>
          <a:lstStyle/>
          <a:p>
            <a:pPr algn="just">
              <a:lnSpc>
                <a:spcPts val="3870"/>
              </a:lnSpc>
            </a:pPr>
            <a:r>
              <a:rPr lang="en-US" sz="3225" spc="64" dirty="0">
                <a:solidFill>
                  <a:srgbClr val="252827"/>
                </a:solidFill>
                <a:latin typeface="Montserrat Classic"/>
              </a:rPr>
              <a:t>OS ATRIBUTOS SÃO AS PROPRIEDADES DE UM OBJETO, TAMBÉM SÃO CONHECIDOS COMO VARIÁVEIS OU CAMPOS. ESSAS PROPRIEDADES DEFINEM O ESTADO DE UM OBJETO, FAZENDO COM QUE ESSES VALORES POSSAM SOFRER ALTERAÇÕES. </a:t>
            </a:r>
          </a:p>
          <a:p>
            <a:pPr algn="just">
              <a:lnSpc>
                <a:spcPts val="3870"/>
              </a:lnSpc>
            </a:pPr>
            <a:endParaRPr lang="en-US" sz="3225" spc="64" dirty="0">
              <a:solidFill>
                <a:srgbClr val="252827"/>
              </a:solidFill>
              <a:latin typeface="Montserrat Classic"/>
            </a:endParaRPr>
          </a:p>
          <a:p>
            <a:pPr algn="just">
              <a:lnSpc>
                <a:spcPts val="3870"/>
              </a:lnSpc>
            </a:pPr>
            <a:r>
              <a:rPr lang="en-US" sz="3225" spc="64" dirty="0">
                <a:solidFill>
                  <a:srgbClr val="252827"/>
                </a:solidFill>
                <a:latin typeface="Montserrat Classic"/>
              </a:rPr>
              <a:t>COMO EXEMPLO PODEMOS TER OS ATRIBUTOS DE UMA CLASSE "CARRO", QUE PODE SER "COR", "MARCA", "MODELO", ETC</a:t>
            </a:r>
            <a:r>
              <a:rPr lang="en-US" sz="3225" spc="64" dirty="0" smtClean="0">
                <a:solidFill>
                  <a:srgbClr val="252827"/>
                </a:solidFill>
                <a:latin typeface="Montserrat Classic"/>
              </a:rPr>
              <a:t>...</a:t>
            </a:r>
          </a:p>
          <a:p>
            <a:pPr algn="just">
              <a:lnSpc>
                <a:spcPts val="3870"/>
              </a:lnSpc>
            </a:pPr>
            <a:endParaRPr lang="en-US" sz="3225" spc="64" dirty="0">
              <a:solidFill>
                <a:srgbClr val="252827"/>
              </a:solidFill>
              <a:latin typeface="Montserrat Classic"/>
            </a:endParaRPr>
          </a:p>
          <a:p>
            <a:pPr algn="just">
              <a:lnSpc>
                <a:spcPts val="3870"/>
              </a:lnSpc>
            </a:pPr>
            <a:r>
              <a:rPr lang="en-US" sz="3225" spc="64" dirty="0" smtClean="0">
                <a:solidFill>
                  <a:srgbClr val="252827"/>
                </a:solidFill>
                <a:latin typeface="Montserrat Classic"/>
              </a:rPr>
              <a:t>ALEM DE PEDIR COMO O OBJETO ESTÁ, UMA INFORMAÇÃO “PUBLICA”, PUXANDO AS INFORMAÇOES DADAS E A ELE, E INFORMANDO SE ELE TA PARADO, TA EM QUE VELOCIDADE.</a:t>
            </a:r>
            <a:endParaRPr lang="en-US" sz="3225" spc="64" dirty="0">
              <a:solidFill>
                <a:srgbClr val="252827"/>
              </a:solidFill>
              <a:latin typeface="Montserrat Classic"/>
            </a:endParaRPr>
          </a:p>
        </p:txBody>
      </p:sp>
      <p:sp>
        <p:nvSpPr>
          <p:cNvPr id="7" name="TextBox 7"/>
          <p:cNvSpPr txBox="1"/>
          <p:nvPr/>
        </p:nvSpPr>
        <p:spPr>
          <a:xfrm>
            <a:off x="1028700" y="2848619"/>
            <a:ext cx="10850796" cy="571500"/>
          </a:xfrm>
          <a:prstGeom prst="rect">
            <a:avLst/>
          </a:prstGeom>
        </p:spPr>
        <p:txBody>
          <a:bodyPr lIns="0" tIns="0" rIns="0" bIns="0" rtlCol="0" anchor="t">
            <a:spAutoFit/>
          </a:bodyPr>
          <a:lstStyle/>
          <a:p>
            <a:pPr algn="l">
              <a:lnSpc>
                <a:spcPts val="4590"/>
              </a:lnSpc>
            </a:pPr>
            <a:r>
              <a:rPr lang="en-US" sz="3825" spc="76" dirty="0">
                <a:solidFill>
                  <a:srgbClr val="252827"/>
                </a:solidFill>
                <a:latin typeface="Oswald"/>
              </a:rPr>
              <a:t> ELEMENTOS QUE DEFINEM A ESTRUTURA DE </a:t>
            </a:r>
            <a:r>
              <a:rPr lang="en-US" sz="3825" spc="76" dirty="0" smtClean="0">
                <a:solidFill>
                  <a:srgbClr val="252827"/>
                </a:solidFill>
                <a:latin typeface="Oswald"/>
              </a:rPr>
              <a:t>UMA CLASSE</a:t>
            </a:r>
            <a:endParaRPr lang="en-US" sz="3825" spc="76" dirty="0">
              <a:solidFill>
                <a:srgbClr val="252827"/>
              </a:solidFill>
              <a:latin typeface="Oswald"/>
              <a:hlinkClick r:id="rId3" tooltip="https://pt.wikipedia.org/wiki/Classe_(programa%C3%A7%C3%A3o)"/>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1010</Words>
  <Application>Microsoft Office PowerPoint</Application>
  <PresentationFormat>Personalizar</PresentationFormat>
  <Paragraphs>119</Paragraphs>
  <Slides>15</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15</vt:i4>
      </vt:variant>
    </vt:vector>
  </HeadingPairs>
  <TitlesOfParts>
    <vt:vector size="26" baseType="lpstr">
      <vt:lpstr>Calibri</vt:lpstr>
      <vt:lpstr>Montserrat Classic Bold</vt:lpstr>
      <vt:lpstr>Montserrat Classic</vt:lpstr>
      <vt:lpstr>Oswald Bold</vt:lpstr>
      <vt:lpstr>Montserrat Classic Medium</vt:lpstr>
      <vt:lpstr>Open Sans Light Bold</vt:lpstr>
      <vt:lpstr>Montserrat Light</vt:lpstr>
      <vt:lpstr>Arial</vt:lpstr>
      <vt:lpstr>Open Sans Bold</vt:lpstr>
      <vt:lpstr>Oswald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Projeto de Reabilitação</dc:title>
  <cp:lastModifiedBy>GUSTAVO FERNANDO DUWE</cp:lastModifiedBy>
  <cp:revision>7</cp:revision>
  <dcterms:created xsi:type="dcterms:W3CDTF">2006-08-16T00:00:00Z</dcterms:created>
  <dcterms:modified xsi:type="dcterms:W3CDTF">2023-05-19T18:46:32Z</dcterms:modified>
  <dc:identifier>DAFiuOKH-C8</dc:identifier>
</cp:coreProperties>
</file>